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42"/>
  </p:notesMasterIdLst>
  <p:sldIdLst>
    <p:sldId id="256" r:id="rId2"/>
    <p:sldId id="359" r:id="rId3"/>
    <p:sldId id="360" r:id="rId4"/>
    <p:sldId id="361" r:id="rId5"/>
    <p:sldId id="362" r:id="rId6"/>
    <p:sldId id="363" r:id="rId7"/>
    <p:sldId id="257" r:id="rId8"/>
    <p:sldId id="258" r:id="rId9"/>
    <p:sldId id="325" r:id="rId10"/>
    <p:sldId id="326" r:id="rId11"/>
    <p:sldId id="327" r:id="rId12"/>
    <p:sldId id="329" r:id="rId13"/>
    <p:sldId id="328" r:id="rId14"/>
    <p:sldId id="337" r:id="rId15"/>
    <p:sldId id="336" r:id="rId16"/>
    <p:sldId id="340" r:id="rId17"/>
    <p:sldId id="338" r:id="rId18"/>
    <p:sldId id="339" r:id="rId19"/>
    <p:sldId id="330" r:id="rId20"/>
    <p:sldId id="331" r:id="rId21"/>
    <p:sldId id="341" r:id="rId22"/>
    <p:sldId id="342" r:id="rId23"/>
    <p:sldId id="332" r:id="rId24"/>
    <p:sldId id="334" r:id="rId25"/>
    <p:sldId id="335" r:id="rId26"/>
    <p:sldId id="343" r:id="rId27"/>
    <p:sldId id="345" r:id="rId28"/>
    <p:sldId id="347" r:id="rId29"/>
    <p:sldId id="348" r:id="rId30"/>
    <p:sldId id="349" r:id="rId31"/>
    <p:sldId id="350" r:id="rId32"/>
    <p:sldId id="351" r:id="rId33"/>
    <p:sldId id="352" r:id="rId34"/>
    <p:sldId id="353" r:id="rId35"/>
    <p:sldId id="354" r:id="rId36"/>
    <p:sldId id="364" r:id="rId37"/>
    <p:sldId id="365" r:id="rId38"/>
    <p:sldId id="355" r:id="rId39"/>
    <p:sldId id="356" r:id="rId40"/>
    <p:sldId id="285" r:id="rId41"/>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34" y="-384"/>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49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D685FB1-366C-4360-8E76-3EF652053DA2}" type="datetimeFigureOut">
              <a:rPr lang="el-GR"/>
              <a:pPr>
                <a:defRPr/>
              </a:pPr>
              <a:t>1/12/2012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14FFAA1-370E-4367-A16C-14BAEB0947F5}"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6"/>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5E00B5A3-16CB-4ACC-AED4-5408F30F7752}" type="datetimeFigureOut">
              <a:rPr lang="el-GR"/>
              <a:pPr>
                <a:defRPr/>
              </a:pPr>
              <a:t>1/12/2012</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0F3DFB1-D282-474A-B69F-CF5785CE8C92}"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2A1ED858-8D52-4BC2-A91B-DAFDEABB52AD}" type="datetimeFigureOut">
              <a:rPr lang="el-GR"/>
              <a:pPr>
                <a:defRPr/>
              </a:pPr>
              <a:t>1/12/2012</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6CCD075-8870-4C30-8764-0B7A5AA09B45}"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9"/>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15330805-08C9-49AA-AD19-29FB9DBAC63F}" type="datetimeFigureOut">
              <a:rPr lang="el-GR"/>
              <a:pPr>
                <a:defRPr/>
              </a:pPr>
              <a:t>1/12/2012</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B80EC934-A388-4D8B-8D87-0DEBDBFE263A}"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4EE0761A-443E-4D62-9E7B-1C1A61E1028E}" type="datetimeFigureOut">
              <a:rPr lang="el-GR"/>
              <a:pPr>
                <a:defRPr/>
              </a:pPr>
              <a:t>1/12/2012</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7FC533C-A453-4693-AF3D-D37B98BCA2D3}"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1D1D07AC-3BB7-43FA-9FE0-F3DFA4BB7B2F}" type="datetimeFigureOut">
              <a:rPr lang="el-GR"/>
              <a:pPr>
                <a:defRPr/>
              </a:pPr>
              <a:t>1/12/2012</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1EFBFD80-1FE9-40BE-98E7-01188E7C2598}"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0F76DF03-F3A9-438D-A2EE-D84D4FDB1145}" type="datetimeFigureOut">
              <a:rPr lang="el-GR"/>
              <a:pPr>
                <a:defRPr/>
              </a:pPr>
              <a:t>1/12/2012</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E6FD82BC-D332-443B-AA1F-9527193E821A}"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2CA07A97-CAEE-4192-A8C1-EA6240D3DAAA}" type="datetimeFigureOut">
              <a:rPr lang="el-GR"/>
              <a:pPr>
                <a:defRPr/>
              </a:pPr>
              <a:t>1/12/2012</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E93C18C1-DE7B-45FC-8BAF-98DDFD4B5C53}"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E9E3827E-2560-4242-8F44-9C95723CE3EB}" type="datetimeFigureOut">
              <a:rPr lang="el-GR"/>
              <a:pPr>
                <a:defRPr/>
              </a:pPr>
              <a:t>1/12/2012</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04569643-CFEC-4BEC-89C8-C6AB61FADB57}"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F468F044-F857-4491-B142-8067DF5D7546}" type="datetimeFigureOut">
              <a:rPr lang="el-GR"/>
              <a:pPr>
                <a:defRPr/>
              </a:pPr>
              <a:t>1/12/2012</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0E131B36-7A31-402F-8132-518A571D239F}"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9A96CD87-8C51-4748-90FD-34BA8A874681}" type="datetimeFigureOut">
              <a:rPr lang="el-GR"/>
              <a:pPr>
                <a:defRPr/>
              </a:pPr>
              <a:t>1/12/2012</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41EB23E3-0CF5-4291-AD27-28CF01964D42}"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1"/>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25785B6E-D495-4635-9B7C-91A13115FCB4}" type="datetimeFigureOut">
              <a:rPr lang="el-GR"/>
              <a:pPr>
                <a:defRPr/>
              </a:pPr>
              <a:t>1/12/2012</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B8A2A45F-02B3-4749-AD4F-3AC36589F946}"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6A49662-A598-42A1-8B12-28279F0CC336}" type="datetimeFigureOut">
              <a:rPr lang="el-GR"/>
              <a:pPr>
                <a:defRPr/>
              </a:pPr>
              <a:t>1/12/2012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CE6D4C1-F08B-48AD-952D-F8544332DD1C}"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916;&#921;&#913;&#915;&#929;&#913;&#924;&#924;&#913;%20&#929;&#927;&#919;&#931;.pdf"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3 - TextBox"/>
          <p:cNvSpPr txBox="1">
            <a:spLocks noChangeArrowheads="1"/>
          </p:cNvSpPr>
          <p:nvPr/>
        </p:nvSpPr>
        <p:spPr bwMode="auto">
          <a:xfrm>
            <a:off x="428625" y="857250"/>
            <a:ext cx="8429625" cy="3416300"/>
          </a:xfrm>
          <a:prstGeom prst="rect">
            <a:avLst/>
          </a:prstGeom>
          <a:noFill/>
          <a:ln w="9525">
            <a:noFill/>
            <a:miter lim="800000"/>
            <a:headEnd/>
            <a:tailEnd/>
          </a:ln>
        </p:spPr>
        <p:txBody>
          <a:bodyPr>
            <a:spAutoFit/>
          </a:bodyPr>
          <a:lstStyle/>
          <a:p>
            <a:pPr algn="ctr"/>
            <a:r>
              <a:rPr lang="el-GR" sz="2400" b="1">
                <a:latin typeface="Calibri" pitchFamily="34" charset="0"/>
              </a:rPr>
              <a:t>ΜΟΝΑΔΑ</a:t>
            </a:r>
            <a:r>
              <a:rPr lang="en-US" sz="2400" b="1">
                <a:latin typeface="Calibri" pitchFamily="34" charset="0"/>
              </a:rPr>
              <a:t> </a:t>
            </a:r>
            <a:r>
              <a:rPr lang="el-GR" sz="2400" b="1">
                <a:latin typeface="Calibri" pitchFamily="34" charset="0"/>
              </a:rPr>
              <a:t> ΜΗΧΑΝΙΚΗΣ ΔΙΑΛΟΓΗΣ ΚΑΙ ΚΟΜΠΟΣΤΟΠΟΙΗΣΗΣ ΤΟΥ ΟΡΓΑΝΙΚΟΥ ΚΛΑΣΜΑΤΟΣ ΣΤΟ ΧΥΤΑ ΧΕΡΣΟΝΗΣΟΥ </a:t>
            </a:r>
            <a:endParaRPr lang="en-US" sz="2400" b="1">
              <a:latin typeface="Calibri" pitchFamily="34" charset="0"/>
            </a:endParaRPr>
          </a:p>
          <a:p>
            <a:pPr algn="ctr"/>
            <a:endParaRPr lang="en-US" sz="2400" b="1">
              <a:latin typeface="Calibri" pitchFamily="34" charset="0"/>
            </a:endParaRPr>
          </a:p>
          <a:p>
            <a:pPr algn="ctr"/>
            <a:endParaRPr lang="en-US" sz="2400" b="1">
              <a:latin typeface="Calibri" pitchFamily="34" charset="0"/>
            </a:endParaRPr>
          </a:p>
          <a:p>
            <a:pPr algn="ctr"/>
            <a:endParaRPr lang="en-US" sz="2400" b="1">
              <a:latin typeface="Calibri" pitchFamily="34" charset="0"/>
            </a:endParaRPr>
          </a:p>
          <a:p>
            <a:pPr algn="ctr"/>
            <a:endParaRPr lang="en-US" sz="2400" b="1">
              <a:latin typeface="Calibri" pitchFamily="34" charset="0"/>
            </a:endParaRPr>
          </a:p>
          <a:p>
            <a:pPr algn="ctr"/>
            <a:endParaRPr lang="en-US" sz="2400" b="1">
              <a:latin typeface="Calibri" pitchFamily="34" charset="0"/>
            </a:endParaRPr>
          </a:p>
          <a:p>
            <a:pPr algn="ctr"/>
            <a:endParaRPr lang="en-US" sz="2400" b="1">
              <a:latin typeface="Calibri" pitchFamily="34" charset="0"/>
            </a:endParaRPr>
          </a:p>
          <a:p>
            <a:pPr algn="ctr"/>
            <a:endParaRPr lang="el-GR" sz="2400" b="1">
              <a:latin typeface="Calibri" pitchFamily="34" charset="0"/>
            </a:endParaRPr>
          </a:p>
        </p:txBody>
      </p:sp>
      <p:pic>
        <p:nvPicPr>
          <p:cNvPr id="2051" name="Picture 4" descr="fodsa"/>
          <p:cNvPicPr>
            <a:picLocks noChangeAspect="1" noChangeArrowheads="1"/>
          </p:cNvPicPr>
          <p:nvPr/>
        </p:nvPicPr>
        <p:blipFill>
          <a:blip r:embed="rId2" cstate="print"/>
          <a:srcRect/>
          <a:stretch>
            <a:fillRect/>
          </a:stretch>
        </p:blipFill>
        <p:spPr bwMode="auto">
          <a:xfrm>
            <a:off x="6357938" y="4643438"/>
            <a:ext cx="2447925" cy="1785937"/>
          </a:xfrm>
          <a:prstGeom prst="rect">
            <a:avLst/>
          </a:prstGeom>
          <a:noFill/>
          <a:ln w="9525">
            <a:noFill/>
            <a:miter lim="800000"/>
            <a:headEnd/>
            <a:tailEnd/>
          </a:ln>
        </p:spPr>
      </p:pic>
      <p:pic>
        <p:nvPicPr>
          <p:cNvPr id="2052" name="il_fi" descr="http://www.zougla.gr/Image.ashx?fid=368611&amp;w=400&amp;h=300&amp;q=80"/>
          <p:cNvPicPr>
            <a:picLocks noChangeAspect="1" noChangeArrowheads="1"/>
          </p:cNvPicPr>
          <p:nvPr/>
        </p:nvPicPr>
        <p:blipFill>
          <a:blip r:embed="rId3" cstate="print"/>
          <a:srcRect/>
          <a:stretch>
            <a:fillRect/>
          </a:stretch>
        </p:blipFill>
        <p:spPr bwMode="auto">
          <a:xfrm>
            <a:off x="2667000" y="2000250"/>
            <a:ext cx="3810000" cy="28575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1268"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sp>
        <p:nvSpPr>
          <p:cNvPr id="11269" name="Rectangle 1"/>
          <p:cNvSpPr>
            <a:spLocks noChangeArrowheads="1"/>
          </p:cNvSpPr>
          <p:nvPr/>
        </p:nvSpPr>
        <p:spPr bwMode="auto">
          <a:xfrm>
            <a:off x="1258888" y="-63500"/>
            <a:ext cx="7885112" cy="584200"/>
          </a:xfrm>
          <a:prstGeom prst="rect">
            <a:avLst/>
          </a:prstGeom>
          <a:noFill/>
          <a:ln w="9525">
            <a:noFill/>
            <a:miter lim="800000"/>
            <a:headEnd/>
            <a:tailEnd/>
          </a:ln>
        </p:spPr>
        <p:txBody>
          <a:bodyPr anchor="ctr">
            <a:spAutoFit/>
          </a:bodyPr>
          <a:lstStyle/>
          <a:p>
            <a:pPr eaLnBrk="0" hangingPunct="0"/>
            <a:r>
              <a:rPr lang="el-GR" b="1">
                <a:latin typeface="Calibri" pitchFamily="34" charset="0"/>
                <a:cs typeface="Times New Roman" pitchFamily="18" charset="0"/>
              </a:rPr>
              <a:t>Κυριότερες  τεχνολογίες διαχωρισ</a:t>
            </a:r>
            <a:r>
              <a:rPr lang="el-GR" b="1">
                <a:cs typeface="Times New Roman" pitchFamily="18" charset="0"/>
              </a:rPr>
              <a:t>µ</a:t>
            </a:r>
            <a:r>
              <a:rPr lang="el-GR" b="1">
                <a:latin typeface="Calibri" pitchFamily="34" charset="0"/>
                <a:cs typeface="Times New Roman" pitchFamily="18" charset="0"/>
              </a:rPr>
              <a:t>ού των αποβλήτων</a:t>
            </a:r>
            <a:endParaRPr lang="el-GR" sz="3200"/>
          </a:p>
        </p:txBody>
      </p:sp>
      <p:graphicFrame>
        <p:nvGraphicFramePr>
          <p:cNvPr id="6" name="5 - Πίνακας"/>
          <p:cNvGraphicFramePr>
            <a:graphicFrameLocks noGrp="1"/>
          </p:cNvGraphicFramePr>
          <p:nvPr/>
        </p:nvGraphicFramePr>
        <p:xfrm>
          <a:off x="179388" y="549275"/>
          <a:ext cx="8785100" cy="5617169"/>
        </p:xfrm>
        <a:graphic>
          <a:graphicData uri="http://schemas.openxmlformats.org/drawingml/2006/table">
            <a:tbl>
              <a:tblPr/>
              <a:tblGrid>
                <a:gridCol w="3096468"/>
                <a:gridCol w="2480359"/>
                <a:gridCol w="3208273"/>
              </a:tblGrid>
              <a:tr h="335353">
                <a:tc>
                  <a:txBody>
                    <a:bodyPr/>
                    <a:lstStyle/>
                    <a:p>
                      <a:pPr marL="47625" marR="0" lvl="0" indent="0" algn="ctr" defTabSz="914400" rtl="0" eaLnBrk="1" fontAlgn="base" latinLnBrk="0" hangingPunct="1">
                        <a:lnSpc>
                          <a:spcPct val="115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Calibri" pitchFamily="34" charset="0"/>
                          <a:cs typeface="Times New Roman" pitchFamily="18" charset="0"/>
                        </a:rPr>
                        <a:t>Τεχνολογία</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47625" marR="0" lvl="0" indent="0" algn="ctr" defTabSz="914400" rtl="0" eaLnBrk="1" fontAlgn="base" latinLnBrk="0" hangingPunct="1">
                        <a:lnSpc>
                          <a:spcPct val="115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Times New Roman" pitchFamily="18" charset="0"/>
                        </a:rPr>
                        <a:t>Ιδιότητα διαχωρισµού</a:t>
                      </a:r>
                      <a:endParaRPr kumimoji="0" lang="el-G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47625" marR="0" lvl="0" indent="0" algn="ctr" defTabSz="914400" rtl="0" eaLnBrk="1" fontAlgn="base" latinLnBrk="0" hangingPunct="1">
                        <a:lnSpc>
                          <a:spcPct val="115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Calibri" pitchFamily="34" charset="0"/>
                          <a:cs typeface="Times New Roman" pitchFamily="18" charset="0"/>
                        </a:rPr>
                        <a:t> υλικά</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r>
              <a:tr h="1320454">
                <a:tc>
                  <a:txBody>
                    <a:bodyPr/>
                    <a:lstStyle/>
                    <a:p>
                      <a:pPr marL="47625"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cs typeface="Times New Roman" pitchFamily="18" charset="0"/>
                        </a:rPr>
                        <a:t>Κόσκινα (trοmmels and screens)</a:t>
                      </a:r>
                      <a:endParaRPr kumimoji="0" lang="el-G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cs typeface="Times New Roman" pitchFamily="18" charset="0"/>
                        </a:rPr>
                        <a:t>Μέγεθος και πυκνότητα</a:t>
                      </a:r>
                      <a:endParaRPr kumimoji="0" lang="el-G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dirty="0" err="1" smtClean="0">
                          <a:ln>
                            <a:noFill/>
                          </a:ln>
                          <a:solidFill>
                            <a:schemeClr val="tx1"/>
                          </a:solidFill>
                          <a:effectLst/>
                          <a:latin typeface="Calibri" pitchFamily="34" charset="0"/>
                          <a:cs typeface="Times New Roman" pitchFamily="18" charset="0"/>
                        </a:rPr>
                        <a:t>Υπερµεγέθη</a:t>
                      </a:r>
                      <a:r>
                        <a:rPr kumimoji="0" lang="el-GR" sz="1600" b="0" i="0" u="none" strike="noStrike" cap="none" normalizeH="0" baseline="0" dirty="0" smtClean="0">
                          <a:ln>
                            <a:noFill/>
                          </a:ln>
                          <a:solidFill>
                            <a:schemeClr val="tx1"/>
                          </a:solidFill>
                          <a:effectLst/>
                          <a:latin typeface="Calibri" pitchFamily="34" charset="0"/>
                          <a:cs typeface="Times New Roman" pitchFamily="18" charset="0"/>
                        </a:rPr>
                        <a:t>: χαρτί, πλαστικό</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7625"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cs typeface="Times New Roman" pitchFamily="18" charset="0"/>
                        </a:rPr>
                        <a:t>Μικρά: οργανικά, γυαλί, λεπτόκοκκα υλικά (</a:t>
                      </a:r>
                      <a:r>
                        <a:rPr kumimoji="0" lang="el-GR" sz="1600" b="0" i="0" u="none" strike="noStrike" cap="none" normalizeH="0" baseline="0" dirty="0" err="1" smtClean="0">
                          <a:ln>
                            <a:noFill/>
                          </a:ln>
                          <a:solidFill>
                            <a:schemeClr val="tx1"/>
                          </a:solidFill>
                          <a:effectLst/>
                          <a:latin typeface="Calibri" pitchFamily="34" charset="0"/>
                          <a:cs typeface="Times New Roman" pitchFamily="18" charset="0"/>
                        </a:rPr>
                        <a:t>fines</a:t>
                      </a:r>
                      <a:r>
                        <a:rPr kumimoji="0" lang="el-GR" sz="1600" b="0" i="0" u="none" strike="noStrike" cap="none" normalizeH="0" baseline="0" dirty="0" smtClean="0">
                          <a:ln>
                            <a:noFill/>
                          </a:ln>
                          <a:solidFill>
                            <a:schemeClr val="tx1"/>
                          </a:solidFill>
                          <a:effectLst/>
                          <a:latin typeface="Calibri" pitchFamily="34" charset="0"/>
                          <a:cs typeface="Times New Roman" pitchFamily="18" charset="0"/>
                        </a:rPr>
                        <a:t>)</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0227">
                <a:tc>
                  <a:txBody>
                    <a:bodyPr/>
                    <a:lstStyle/>
                    <a:p>
                      <a:pPr marL="47625"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dirty="0" err="1" smtClean="0">
                          <a:ln>
                            <a:noFill/>
                          </a:ln>
                          <a:solidFill>
                            <a:schemeClr val="tx1"/>
                          </a:solidFill>
                          <a:effectLst/>
                          <a:latin typeface="Calibri" pitchFamily="34" charset="0"/>
                          <a:cs typeface="Times New Roman" pitchFamily="18" charset="0"/>
                        </a:rPr>
                        <a:t>Χειρωδιαλογή</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cs typeface="Times New Roman" pitchFamily="18" charset="0"/>
                        </a:rPr>
                        <a:t>Οπτική εξέταση</a:t>
                      </a:r>
                      <a:endParaRPr kumimoji="0" lang="el-G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cs typeface="Times New Roman" pitchFamily="18" charset="0"/>
                        </a:rPr>
                        <a:t>Πλαστικά, </a:t>
                      </a:r>
                      <a:r>
                        <a:rPr kumimoji="0" lang="el-GR" sz="1600" b="0" i="0" u="none" strike="noStrike" cap="none" normalizeH="0" baseline="0" dirty="0" err="1" smtClean="0">
                          <a:ln>
                            <a:noFill/>
                          </a:ln>
                          <a:solidFill>
                            <a:schemeClr val="tx1"/>
                          </a:solidFill>
                          <a:effectLst/>
                          <a:latin typeface="Calibri" pitchFamily="34" charset="0"/>
                          <a:cs typeface="Times New Roman" pitchFamily="18" charset="0"/>
                        </a:rPr>
                        <a:t>προσµίξεις</a:t>
                      </a:r>
                      <a:r>
                        <a:rPr kumimoji="0" lang="el-GR" sz="1600" b="0" i="0" u="none" strike="noStrike" cap="none" normalizeH="0" baseline="0" dirty="0" smtClean="0">
                          <a:ln>
                            <a:noFill/>
                          </a:ln>
                          <a:solidFill>
                            <a:schemeClr val="tx1"/>
                          </a:solidFill>
                          <a:effectLst/>
                          <a:latin typeface="Calibri" pitchFamily="34" charset="0"/>
                          <a:cs typeface="Times New Roman" pitchFamily="18" charset="0"/>
                        </a:rPr>
                        <a:t>, </a:t>
                      </a:r>
                      <a:r>
                        <a:rPr kumimoji="0" lang="el-GR" sz="1600" b="0" i="0" u="none" strike="noStrike" cap="none" normalizeH="0" baseline="0" dirty="0" err="1" smtClean="0">
                          <a:ln>
                            <a:noFill/>
                          </a:ln>
                          <a:solidFill>
                            <a:schemeClr val="tx1"/>
                          </a:solidFill>
                          <a:effectLst/>
                          <a:latin typeface="Calibri" pitchFamily="34" charset="0"/>
                          <a:cs typeface="Times New Roman" pitchFamily="18" charset="0"/>
                        </a:rPr>
                        <a:t>υπερµεγέθη</a:t>
                      </a:r>
                      <a:r>
                        <a:rPr kumimoji="0" lang="el-GR" sz="1600" b="0" i="0" u="none" strike="noStrike" cap="none" normalizeH="0" baseline="0" dirty="0" smtClean="0">
                          <a:ln>
                            <a:noFill/>
                          </a:ln>
                          <a:solidFill>
                            <a:schemeClr val="tx1"/>
                          </a:solidFill>
                          <a:effectLst/>
                          <a:latin typeface="Calibri" pitchFamily="34" charset="0"/>
                          <a:cs typeface="Times New Roman" pitchFamily="18" charset="0"/>
                        </a:rPr>
                        <a:t>, ξένα </a:t>
                      </a:r>
                      <a:r>
                        <a:rPr kumimoji="0" lang="el-GR" sz="1600" b="0" i="0" u="none" strike="noStrike" cap="none" normalizeH="0" baseline="0" dirty="0" err="1" smtClean="0">
                          <a:ln>
                            <a:noFill/>
                          </a:ln>
                          <a:solidFill>
                            <a:schemeClr val="tx1"/>
                          </a:solidFill>
                          <a:effectLst/>
                          <a:latin typeface="Calibri" pitchFamily="34" charset="0"/>
                          <a:cs typeface="Times New Roman" pitchFamily="18" charset="0"/>
                        </a:rPr>
                        <a:t>σώµατα</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170">
                <a:tc>
                  <a:txBody>
                    <a:bodyPr/>
                    <a:lstStyle/>
                    <a:p>
                      <a:pPr marL="47625"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cs typeface="Times New Roman" pitchFamily="18" charset="0"/>
                        </a:rPr>
                        <a:t>Μαγνητικοί διαχωριστές</a:t>
                      </a:r>
                      <a:endParaRPr kumimoji="0" lang="el-G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cs typeface="Times New Roman" pitchFamily="18" charset="0"/>
                        </a:rPr>
                        <a:t>Μαγνητικές ιδιότητες</a:t>
                      </a:r>
                      <a:endParaRPr kumimoji="0" lang="el-G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cs typeface="Times New Roman" pitchFamily="18" charset="0"/>
                        </a:rPr>
                        <a:t>Σιδηρούχα µ</a:t>
                      </a:r>
                      <a:r>
                        <a:rPr kumimoji="0" lang="el-GR" sz="1600" b="0" i="0" u="none" strike="noStrike" cap="none" normalizeH="0" baseline="0" dirty="0" err="1" smtClean="0">
                          <a:ln>
                            <a:noFill/>
                          </a:ln>
                          <a:solidFill>
                            <a:schemeClr val="tx1"/>
                          </a:solidFill>
                          <a:effectLst/>
                          <a:latin typeface="Calibri" pitchFamily="34" charset="0"/>
                          <a:cs typeface="Times New Roman" pitchFamily="18" charset="0"/>
                        </a:rPr>
                        <a:t>έταλλα</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0227">
                <a:tc>
                  <a:txBody>
                    <a:bodyPr/>
                    <a:lstStyle/>
                    <a:p>
                      <a:pPr marL="47625"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cs typeface="Times New Roman" pitchFamily="18" charset="0"/>
                        </a:rPr>
                        <a:t>Επαγωγική διαχωριστές </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cs typeface="Times New Roman" pitchFamily="18" charset="0"/>
                        </a:rPr>
                        <a:t>Ηλεκτρική αγωγιµότητα</a:t>
                      </a:r>
                      <a:endParaRPr kumimoji="0" lang="el-G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cs typeface="Times New Roman" pitchFamily="18" charset="0"/>
                        </a:rPr>
                        <a:t>Μη σιδηρούχα µ</a:t>
                      </a:r>
                      <a:r>
                        <a:rPr kumimoji="0" lang="el-GR" sz="1600" b="0" i="0" u="none" strike="noStrike" cap="none" normalizeH="0" baseline="0" dirty="0" err="1" smtClean="0">
                          <a:ln>
                            <a:noFill/>
                          </a:ln>
                          <a:solidFill>
                            <a:schemeClr val="tx1"/>
                          </a:solidFill>
                          <a:effectLst/>
                          <a:latin typeface="Calibri" pitchFamily="34" charset="0"/>
                          <a:cs typeface="Times New Roman" pitchFamily="18" charset="0"/>
                        </a:rPr>
                        <a:t>έταλλα</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5284">
                <a:tc>
                  <a:txBody>
                    <a:bodyPr/>
                    <a:lstStyle/>
                    <a:p>
                      <a:pPr marL="47625"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cs typeface="Times New Roman" pitchFamily="18" charset="0"/>
                        </a:rPr>
                        <a:t>Αεροδιαχωριστές</a:t>
                      </a:r>
                      <a:endParaRPr kumimoji="0" lang="el-G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cs typeface="Times New Roman" pitchFamily="18" charset="0"/>
                        </a:rPr>
                        <a:t>Βάρος</a:t>
                      </a:r>
                      <a:endParaRPr kumimoji="0" lang="el-G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cs typeface="Times New Roman" pitchFamily="18" charset="0"/>
                        </a:rPr>
                        <a:t>Ελαφρά: πλαστικά, χαρτί</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7625"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cs typeface="Times New Roman" pitchFamily="18" charset="0"/>
                        </a:rPr>
                        <a:t>Βαρέα: πέτρες, γυαλί</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5284">
                <a:tc>
                  <a:txBody>
                    <a:bodyPr/>
                    <a:lstStyle/>
                    <a:p>
                      <a:pPr marL="47625"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cs typeface="Times New Roman" pitchFamily="18" charset="0"/>
                        </a:rPr>
                        <a:t>Βαλλιστικοί διαχωριστές</a:t>
                      </a:r>
                      <a:endParaRPr kumimoji="0" lang="el-G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cs typeface="Times New Roman" pitchFamily="18" charset="0"/>
                        </a:rPr>
                        <a:t>Πυκνότητα και ελαστικότητα</a:t>
                      </a:r>
                      <a:endParaRPr kumimoji="0" lang="el-G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cs typeface="Times New Roman" pitchFamily="18" charset="0"/>
                        </a:rPr>
                        <a:t>Ελαφρά: πλαστικά, χαρτί</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7625"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cs typeface="Times New Roman" pitchFamily="18" charset="0"/>
                        </a:rPr>
                        <a:t>Βαρέα: πέτρες, γυαλί</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170">
                <a:tc>
                  <a:txBody>
                    <a:bodyPr/>
                    <a:lstStyle/>
                    <a:p>
                      <a:pPr marL="47625"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cs typeface="Times New Roman" pitchFamily="18" charset="0"/>
                        </a:rPr>
                        <a:t>Οπτικοί διαχωριστές</a:t>
                      </a:r>
                      <a:endParaRPr kumimoji="0" lang="el-G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cs typeface="Times New Roman" pitchFamily="18" charset="0"/>
                        </a:rPr>
                        <a:t>Οπτικές ιδιότητες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dirty="0" err="1" smtClean="0">
                          <a:ln>
                            <a:noFill/>
                          </a:ln>
                          <a:solidFill>
                            <a:schemeClr val="tx1"/>
                          </a:solidFill>
                          <a:effectLst/>
                          <a:latin typeface="Calibri" pitchFamily="34" charset="0"/>
                          <a:cs typeface="Times New Roman" pitchFamily="18" charset="0"/>
                        </a:rPr>
                        <a:t>Καθορισµένα</a:t>
                      </a:r>
                      <a:r>
                        <a:rPr kumimoji="0" lang="el-GR" sz="1600" b="0" i="0" u="none" strike="noStrike" cap="none" normalizeH="0" baseline="0" dirty="0" smtClean="0">
                          <a:ln>
                            <a:noFill/>
                          </a:ln>
                          <a:solidFill>
                            <a:schemeClr val="tx1"/>
                          </a:solidFill>
                          <a:effectLst/>
                          <a:latin typeface="Calibri" pitchFamily="34" charset="0"/>
                          <a:cs typeface="Times New Roman" pitchFamily="18" charset="0"/>
                        </a:rPr>
                        <a:t> πλαστικά </a:t>
                      </a:r>
                      <a:r>
                        <a:rPr kumimoji="0" lang="el-GR" sz="1600" b="0" i="0" u="none" strike="noStrike" cap="none" normalizeH="0" baseline="0" dirty="0" err="1" smtClean="0">
                          <a:ln>
                            <a:noFill/>
                          </a:ln>
                          <a:solidFill>
                            <a:schemeClr val="tx1"/>
                          </a:solidFill>
                          <a:effectLst/>
                          <a:latin typeface="Calibri" pitchFamily="34" charset="0"/>
                          <a:cs typeface="Times New Roman" pitchFamily="18" charset="0"/>
                        </a:rPr>
                        <a:t>πολυµερή</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2292"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sp>
        <p:nvSpPr>
          <p:cNvPr id="12293" name="Rectangle 1"/>
          <p:cNvSpPr>
            <a:spLocks noChangeArrowheads="1"/>
          </p:cNvSpPr>
          <p:nvPr/>
        </p:nvSpPr>
        <p:spPr bwMode="auto">
          <a:xfrm>
            <a:off x="900113" y="862013"/>
            <a:ext cx="8243887" cy="5016500"/>
          </a:xfrm>
          <a:prstGeom prst="rect">
            <a:avLst/>
          </a:prstGeom>
          <a:noFill/>
          <a:ln w="9525">
            <a:noFill/>
            <a:miter lim="800000"/>
            <a:headEnd/>
            <a:tailEnd/>
          </a:ln>
        </p:spPr>
        <p:txBody>
          <a:bodyPr anchor="ctr">
            <a:spAutoFit/>
          </a:bodyPr>
          <a:lstStyle/>
          <a:p>
            <a:pPr algn="just" eaLnBrk="0" hangingPunct="0"/>
            <a:r>
              <a:rPr lang="el-GR" sz="2000" b="1">
                <a:ea typeface="Times New Roman" pitchFamily="18" charset="0"/>
                <a:cs typeface="Calibri" pitchFamily="34" charset="0"/>
              </a:rPr>
              <a:t>Το προτεινόμενο έργο διαχείρισης απορριμμάτων εντάσσεται και επίσημα στον ΠΕΣΔΑ Κρήτης, και προτείνεται και από την παρούσα μελέτη σκοπιμότητας η κατασκευή μονάδας ΜΒΕ στο χώρο του ΧΥΤΑ Χερσονήσου. Μάλιστα, το προτεινόμενο έργο θεωρείται αναπόσπαστο και θεμελιώδες τμήμα της ολοκληρωμένης διαχείρισης στερεών αποβλήτων στην Περιφέρεια Κρήτης, αλλά και έργο προτεραιότητας για τους εξής λόγους:</a:t>
            </a:r>
            <a:endParaRPr lang="el-GR" sz="1400">
              <a:ea typeface="Times New Roman" pitchFamily="18" charset="0"/>
              <a:cs typeface="Calibri" pitchFamily="34" charset="0"/>
            </a:endParaRPr>
          </a:p>
          <a:p>
            <a:pPr algn="just" eaLnBrk="0" hangingPunct="0">
              <a:buFontTx/>
              <a:buChar char="•"/>
            </a:pPr>
            <a:r>
              <a:rPr lang="el-GR" sz="2000" b="1">
                <a:ea typeface="Times New Roman" pitchFamily="18" charset="0"/>
                <a:cs typeface="Calibri" pitchFamily="34" charset="0"/>
              </a:rPr>
              <a:t>Η λειτουργία μιας σύγχρονης μονάδας ΜΒΕ θα επιτρέψει τον αποτελεσματικό έλεγχο όλων των παραγωγών στερεών αποβλήτων στην ευρύτερη περιοχή.</a:t>
            </a:r>
            <a:endParaRPr lang="el-GR" sz="1400">
              <a:ea typeface="Times New Roman" pitchFamily="18" charset="0"/>
              <a:cs typeface="Calibri" pitchFamily="34" charset="0"/>
            </a:endParaRPr>
          </a:p>
          <a:p>
            <a:pPr algn="just" eaLnBrk="0" hangingPunct="0">
              <a:buFontTx/>
              <a:buChar char="•"/>
            </a:pPr>
            <a:r>
              <a:rPr lang="el-GR" sz="2000" b="1">
                <a:ea typeface="Times New Roman" pitchFamily="18" charset="0"/>
                <a:cs typeface="Calibri" pitchFamily="34" charset="0"/>
              </a:rPr>
              <a:t>Η λειτουργία της προτεινόμενης μονάδας θα διασφαλίσει αποτελεσματικά το περιβάλλον και θα ικανοποιεί τις υποχρεώσεις της Περιφέρειας Κρήτης και της Ελλάδος, που προβλέπει το σχετικό νομικό πλαίσιο και ειδικότερα η οδηγία πλαίσιο ΕΚ 2008/98.</a:t>
            </a:r>
            <a:endParaRPr lang="el-GR" sz="3600">
              <a:ea typeface="Times New Roman" pitchFamily="18" charset="0"/>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3316"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graphicFrame>
        <p:nvGraphicFramePr>
          <p:cNvPr id="5" name="4 - Πίνακας"/>
          <p:cNvGraphicFramePr>
            <a:graphicFrameLocks noGrp="1"/>
          </p:cNvGraphicFramePr>
          <p:nvPr/>
        </p:nvGraphicFramePr>
        <p:xfrm>
          <a:off x="1042988" y="260350"/>
          <a:ext cx="7848873" cy="5616625"/>
        </p:xfrm>
        <a:graphic>
          <a:graphicData uri="http://schemas.openxmlformats.org/drawingml/2006/table">
            <a:tbl>
              <a:tblPr/>
              <a:tblGrid>
                <a:gridCol w="1753783"/>
                <a:gridCol w="1476383"/>
                <a:gridCol w="1539569"/>
                <a:gridCol w="1539569"/>
                <a:gridCol w="1539569"/>
              </a:tblGrid>
              <a:tr h="988985">
                <a:tc>
                  <a:txBody>
                    <a:bodyPr/>
                    <a:lstStyle/>
                    <a:p>
                      <a:pPr algn="just">
                        <a:lnSpc>
                          <a:spcPct val="115000"/>
                        </a:lnSpc>
                        <a:spcAft>
                          <a:spcPts val="0"/>
                        </a:spcAft>
                      </a:pPr>
                      <a:r>
                        <a:rPr lang="el-GR" sz="1800" b="1">
                          <a:solidFill>
                            <a:srgbClr val="000000"/>
                          </a:solidFill>
                          <a:latin typeface="Calibri"/>
                          <a:ea typeface="Times New Roman"/>
                          <a:cs typeface="Calibri"/>
                        </a:rPr>
                        <a:t>ΟΤΑ</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a:solidFill>
                            <a:srgbClr val="000000"/>
                          </a:solidFill>
                          <a:latin typeface="Calibri"/>
                          <a:ea typeface="Times New Roman"/>
                          <a:cs typeface="Calibri"/>
                        </a:rPr>
                        <a:t>ΕΚΤΙΜΗΣΗ 2020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a:solidFill>
                            <a:srgbClr val="000000"/>
                          </a:solidFill>
                          <a:latin typeface="Calibri"/>
                          <a:ea typeface="Times New Roman"/>
                          <a:cs typeface="Calibri"/>
                        </a:rPr>
                        <a:t>ΑΠΟΓΡΑΦΗ 2011</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a:solidFill>
                            <a:srgbClr val="000000"/>
                          </a:solidFill>
                          <a:latin typeface="Calibri"/>
                          <a:ea typeface="Times New Roman"/>
                          <a:cs typeface="Calibri"/>
                        </a:rPr>
                        <a:t>ΑΠΟΓΡΑΦΗ 2001</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a:solidFill>
                            <a:srgbClr val="000000"/>
                          </a:solidFill>
                          <a:latin typeface="Calibri"/>
                          <a:ea typeface="Times New Roman"/>
                          <a:cs typeface="Calibri"/>
                        </a:rPr>
                        <a:t>ΑΠΟΓΡΑΦΗ 1991</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040">
                <a:tc>
                  <a:txBody>
                    <a:bodyPr/>
                    <a:lstStyle/>
                    <a:p>
                      <a:pPr algn="just">
                        <a:lnSpc>
                          <a:spcPct val="115000"/>
                        </a:lnSpc>
                        <a:spcAft>
                          <a:spcPts val="0"/>
                        </a:spcAft>
                      </a:pPr>
                      <a:r>
                        <a:rPr lang="el-GR" sz="1800" b="1">
                          <a:solidFill>
                            <a:srgbClr val="000000"/>
                          </a:solidFill>
                          <a:latin typeface="Calibri"/>
                          <a:ea typeface="Times New Roman"/>
                          <a:cs typeface="Calibri"/>
                        </a:rPr>
                        <a:t> </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a:solidFill>
                            <a:srgbClr val="000000"/>
                          </a:solidFill>
                          <a:latin typeface="Calibri"/>
                          <a:ea typeface="Times New Roman"/>
                          <a:cs typeface="Calibri"/>
                        </a:rPr>
                        <a:t>ΠΛΗΘ</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a:solidFill>
                            <a:srgbClr val="000000"/>
                          </a:solidFill>
                          <a:latin typeface="Calibri"/>
                          <a:ea typeface="Times New Roman"/>
                          <a:cs typeface="Calibri"/>
                        </a:rPr>
                        <a:t>ΠΛΗΘ</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a:solidFill>
                            <a:srgbClr val="000000"/>
                          </a:solidFill>
                          <a:latin typeface="Calibri"/>
                          <a:ea typeface="Times New Roman"/>
                          <a:cs typeface="Calibri"/>
                        </a:rPr>
                        <a:t>ΠΛΗΘ</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a:solidFill>
                            <a:srgbClr val="000000"/>
                          </a:solidFill>
                          <a:latin typeface="Calibri"/>
                          <a:ea typeface="Times New Roman"/>
                          <a:cs typeface="Calibri"/>
                        </a:rPr>
                        <a:t>ΠΛΗΘ</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8985">
                <a:tc>
                  <a:txBody>
                    <a:bodyPr/>
                    <a:lstStyle/>
                    <a:p>
                      <a:pPr algn="just">
                        <a:lnSpc>
                          <a:spcPct val="115000"/>
                        </a:lnSpc>
                        <a:spcAft>
                          <a:spcPts val="0"/>
                        </a:spcAft>
                      </a:pPr>
                      <a:r>
                        <a:rPr lang="el-GR" sz="1800" b="1">
                          <a:solidFill>
                            <a:srgbClr val="000000"/>
                          </a:solidFill>
                          <a:latin typeface="Calibri"/>
                          <a:ea typeface="Times New Roman"/>
                          <a:cs typeface="Calibri"/>
                        </a:rPr>
                        <a:t>ΔΗΜΟΣ  ΧΕΡΣΟΝΗΣΟΥ</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30.710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27.080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25.003</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19.472</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8645">
                <a:tc>
                  <a:txBody>
                    <a:bodyPr/>
                    <a:lstStyle/>
                    <a:p>
                      <a:pPr algn="just">
                        <a:lnSpc>
                          <a:spcPct val="115000"/>
                        </a:lnSpc>
                        <a:spcAft>
                          <a:spcPts val="0"/>
                        </a:spcAft>
                      </a:pPr>
                      <a:r>
                        <a:rPr lang="el-GR" sz="1800" b="1">
                          <a:solidFill>
                            <a:srgbClr val="000000"/>
                          </a:solidFill>
                          <a:latin typeface="Calibri"/>
                          <a:ea typeface="Times New Roman"/>
                          <a:cs typeface="Calibri"/>
                        </a:rPr>
                        <a:t>ΔΗΜΟΣ ΜΙΝΩΑ ΠΕΔΙΑΔΑΣ </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16.810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16.810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20.332</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19.398</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323">
                <a:tc>
                  <a:txBody>
                    <a:bodyPr/>
                    <a:lstStyle/>
                    <a:p>
                      <a:pPr algn="just">
                        <a:lnSpc>
                          <a:spcPct val="115000"/>
                        </a:lnSpc>
                        <a:spcAft>
                          <a:spcPts val="0"/>
                        </a:spcAft>
                      </a:pPr>
                      <a:r>
                        <a:rPr lang="el-GR" sz="1800" b="1">
                          <a:solidFill>
                            <a:srgbClr val="000000"/>
                          </a:solidFill>
                          <a:latin typeface="Calibri"/>
                          <a:ea typeface="Times New Roman"/>
                          <a:cs typeface="Calibri"/>
                        </a:rPr>
                        <a:t>ΔΗΜΟΣ ΒΙΑΝΝΟΥ</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5.500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5.500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6.463</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5.350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8985">
                <a:tc>
                  <a:txBody>
                    <a:bodyPr/>
                    <a:lstStyle/>
                    <a:p>
                      <a:pPr algn="just">
                        <a:lnSpc>
                          <a:spcPct val="115000"/>
                        </a:lnSpc>
                        <a:spcAft>
                          <a:spcPts val="0"/>
                        </a:spcAft>
                      </a:pPr>
                      <a:r>
                        <a:rPr lang="el-GR" sz="1800" b="1">
                          <a:solidFill>
                            <a:srgbClr val="000000"/>
                          </a:solidFill>
                          <a:latin typeface="Calibri"/>
                          <a:ea typeface="Times New Roman"/>
                          <a:cs typeface="Calibri"/>
                        </a:rPr>
                        <a:t>ΔΗΜΟΣ ΟΡΟΠΕΔΙΟΥ</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2.440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2.440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3.152</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4.348</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662">
                <a:tc>
                  <a:txBody>
                    <a:bodyPr/>
                    <a:lstStyle/>
                    <a:p>
                      <a:pPr algn="just">
                        <a:lnSpc>
                          <a:spcPct val="115000"/>
                        </a:lnSpc>
                        <a:spcAft>
                          <a:spcPts val="0"/>
                        </a:spcAft>
                      </a:pPr>
                      <a:r>
                        <a:rPr lang="el-GR" sz="1800" b="1">
                          <a:solidFill>
                            <a:srgbClr val="000000"/>
                          </a:solidFill>
                          <a:latin typeface="Calibri"/>
                          <a:ea typeface="Times New Roman"/>
                          <a:cs typeface="Calibri"/>
                        </a:rPr>
                        <a:t>ΣΥΝΟΛΟ</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a:solidFill>
                            <a:srgbClr val="000000"/>
                          </a:solidFill>
                          <a:latin typeface="Calibri"/>
                          <a:ea typeface="Times New Roman"/>
                          <a:cs typeface="Calibri"/>
                        </a:rPr>
                        <a:t>55.460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a:solidFill>
                            <a:srgbClr val="000000"/>
                          </a:solidFill>
                          <a:latin typeface="Calibri"/>
                          <a:ea typeface="Times New Roman"/>
                          <a:cs typeface="Calibri"/>
                        </a:rPr>
                        <a:t>51.830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a:solidFill>
                            <a:srgbClr val="000000"/>
                          </a:solidFill>
                          <a:latin typeface="Calibri"/>
                          <a:ea typeface="Times New Roman"/>
                          <a:cs typeface="Calibri"/>
                        </a:rPr>
                        <a:t>54.950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solidFill>
                            <a:srgbClr val="000000"/>
                          </a:solidFill>
                          <a:latin typeface="Calibri"/>
                          <a:ea typeface="Times New Roman"/>
                          <a:cs typeface="Calibri"/>
                        </a:rPr>
                        <a:t>48.568</a:t>
                      </a:r>
                      <a:endParaRPr lang="el-GR"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340"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graphicFrame>
        <p:nvGraphicFramePr>
          <p:cNvPr id="6" name="5 - Πίνακας"/>
          <p:cNvGraphicFramePr>
            <a:graphicFrameLocks noGrp="1"/>
          </p:cNvGraphicFramePr>
          <p:nvPr/>
        </p:nvGraphicFramePr>
        <p:xfrm>
          <a:off x="250825" y="333375"/>
          <a:ext cx="8641366" cy="6191969"/>
        </p:xfrm>
        <a:graphic>
          <a:graphicData uri="http://schemas.openxmlformats.org/drawingml/2006/table">
            <a:tbl>
              <a:tblPr/>
              <a:tblGrid>
                <a:gridCol w="1584871"/>
                <a:gridCol w="2156801"/>
                <a:gridCol w="1151764"/>
                <a:gridCol w="1249310"/>
                <a:gridCol w="1249310"/>
                <a:gridCol w="1249310"/>
              </a:tblGrid>
              <a:tr h="1105709">
                <a:tc>
                  <a:txBody>
                    <a:bodyPr/>
                    <a:lstStyle/>
                    <a:p>
                      <a:pPr algn="just">
                        <a:lnSpc>
                          <a:spcPct val="115000"/>
                        </a:lnSpc>
                        <a:spcAft>
                          <a:spcPts val="0"/>
                        </a:spcAft>
                      </a:pPr>
                      <a:r>
                        <a:rPr lang="el-GR" sz="1800" b="1">
                          <a:solidFill>
                            <a:srgbClr val="000000"/>
                          </a:solidFill>
                          <a:latin typeface="Calibri"/>
                          <a:ea typeface="Times New Roman"/>
                          <a:cs typeface="Calibri"/>
                        </a:rPr>
                        <a:t>ΟΤΑ</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a:latin typeface="Calibri"/>
                          <a:ea typeface="Times New Roman"/>
                          <a:cs typeface="Calibri"/>
                        </a:rPr>
                        <a:t>ΣΥΝΟΛΟ ΙΣΟΔΥΝΑΜΟΥ ΠΛΥΘΗΣΜΟΥ 2020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a:solidFill>
                            <a:srgbClr val="000000"/>
                          </a:solidFill>
                          <a:latin typeface="Calibri"/>
                          <a:ea typeface="Times New Roman"/>
                          <a:cs typeface="Calibri"/>
                        </a:rPr>
                        <a:t>ΕΚΤΙΜΗΣΗ 2020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a:solidFill>
                            <a:srgbClr val="000000"/>
                          </a:solidFill>
                          <a:latin typeface="Calibri"/>
                          <a:ea typeface="Times New Roman"/>
                          <a:cs typeface="Calibri"/>
                        </a:rPr>
                        <a:t>ΑΠΟΓΡΑΦΗ 2011</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a:solidFill>
                            <a:srgbClr val="000000"/>
                          </a:solidFill>
                          <a:latin typeface="Calibri"/>
                          <a:ea typeface="Times New Roman"/>
                          <a:cs typeface="Calibri"/>
                        </a:rPr>
                        <a:t>ΑΠΟΓΡΑΦΗ 2001</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a:solidFill>
                            <a:srgbClr val="000000"/>
                          </a:solidFill>
                          <a:latin typeface="Calibri"/>
                          <a:ea typeface="Times New Roman"/>
                          <a:cs typeface="Calibri"/>
                        </a:rPr>
                        <a:t>ΑΠΟΓΡΑΦΗ 1991</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283">
                <a:tc>
                  <a:txBody>
                    <a:bodyPr/>
                    <a:lstStyle/>
                    <a:p>
                      <a:pPr algn="just">
                        <a:lnSpc>
                          <a:spcPct val="115000"/>
                        </a:lnSpc>
                        <a:spcAft>
                          <a:spcPts val="0"/>
                        </a:spcAft>
                      </a:pPr>
                      <a:r>
                        <a:rPr lang="el-GR" sz="1800" b="1">
                          <a:solidFill>
                            <a:srgbClr val="000000"/>
                          </a:solidFill>
                          <a:latin typeface="Calibri"/>
                          <a:ea typeface="Times New Roman"/>
                          <a:cs typeface="Calibri"/>
                        </a:rPr>
                        <a:t> </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a:solidFill>
                            <a:srgbClr val="000000"/>
                          </a:solidFill>
                          <a:latin typeface="Calibri"/>
                          <a:ea typeface="Times New Roman"/>
                          <a:cs typeface="Calibri"/>
                        </a:rPr>
                        <a:t>ΠΛΗΘ</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a:solidFill>
                            <a:srgbClr val="000000"/>
                          </a:solidFill>
                          <a:latin typeface="Calibri"/>
                          <a:ea typeface="Times New Roman"/>
                          <a:cs typeface="Calibri"/>
                        </a:rPr>
                        <a:t>ΠΛΗΘ</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a:solidFill>
                            <a:srgbClr val="000000"/>
                          </a:solidFill>
                          <a:latin typeface="Calibri"/>
                          <a:ea typeface="Times New Roman"/>
                          <a:cs typeface="Calibri"/>
                        </a:rPr>
                        <a:t>ΠΛΗΘ</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a:solidFill>
                            <a:srgbClr val="000000"/>
                          </a:solidFill>
                          <a:latin typeface="Calibri"/>
                          <a:ea typeface="Times New Roman"/>
                          <a:cs typeface="Calibri"/>
                        </a:rPr>
                        <a:t>ΠΛΗΘ</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a:solidFill>
                            <a:srgbClr val="000000"/>
                          </a:solidFill>
                          <a:latin typeface="Calibri"/>
                          <a:ea typeface="Times New Roman"/>
                          <a:cs typeface="Calibri"/>
                        </a:rPr>
                        <a:t>ΠΛΗΘ</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5709">
                <a:tc>
                  <a:txBody>
                    <a:bodyPr/>
                    <a:lstStyle/>
                    <a:p>
                      <a:pPr algn="just">
                        <a:lnSpc>
                          <a:spcPct val="115000"/>
                        </a:lnSpc>
                        <a:spcAft>
                          <a:spcPts val="0"/>
                        </a:spcAft>
                      </a:pPr>
                      <a:r>
                        <a:rPr lang="el-GR" sz="1800" b="1">
                          <a:solidFill>
                            <a:srgbClr val="000000"/>
                          </a:solidFill>
                          <a:latin typeface="Calibri"/>
                          <a:ea typeface="Times New Roman"/>
                          <a:cs typeface="Calibri"/>
                        </a:rPr>
                        <a:t>ΔΗΜΟΣ  ΧΕΡΣΟΝΗΣΟΥ</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92.130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30.710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27.080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25.003</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19.472</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6851">
                <a:tc>
                  <a:txBody>
                    <a:bodyPr/>
                    <a:lstStyle/>
                    <a:p>
                      <a:pPr algn="just">
                        <a:lnSpc>
                          <a:spcPct val="115000"/>
                        </a:lnSpc>
                        <a:spcAft>
                          <a:spcPts val="0"/>
                        </a:spcAft>
                      </a:pPr>
                      <a:r>
                        <a:rPr lang="el-GR" sz="1800" b="1">
                          <a:solidFill>
                            <a:srgbClr val="000000"/>
                          </a:solidFill>
                          <a:latin typeface="Calibri"/>
                          <a:ea typeface="Times New Roman"/>
                          <a:cs typeface="Calibri"/>
                        </a:rPr>
                        <a:t>ΔΗΜΟΣ ΜΙΝΩΑ ΠΕΔΙΑΔΑΣ </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16.810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16.810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16.810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20.332</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19.398</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4567">
                <a:tc>
                  <a:txBody>
                    <a:bodyPr/>
                    <a:lstStyle/>
                    <a:p>
                      <a:pPr algn="just">
                        <a:lnSpc>
                          <a:spcPct val="115000"/>
                        </a:lnSpc>
                        <a:spcAft>
                          <a:spcPts val="0"/>
                        </a:spcAft>
                      </a:pPr>
                      <a:r>
                        <a:rPr lang="el-GR" sz="1800" b="1">
                          <a:solidFill>
                            <a:srgbClr val="000000"/>
                          </a:solidFill>
                          <a:latin typeface="Calibri"/>
                          <a:ea typeface="Times New Roman"/>
                          <a:cs typeface="Calibri"/>
                        </a:rPr>
                        <a:t>ΔΗΜΟΣ ΒΙΑΝΝΟΥ</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5.500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5.500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5.500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6.463</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5.350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4567">
                <a:tc>
                  <a:txBody>
                    <a:bodyPr/>
                    <a:lstStyle/>
                    <a:p>
                      <a:pPr algn="just">
                        <a:lnSpc>
                          <a:spcPct val="115000"/>
                        </a:lnSpc>
                        <a:spcAft>
                          <a:spcPts val="0"/>
                        </a:spcAft>
                      </a:pPr>
                      <a:r>
                        <a:rPr lang="el-GR" sz="1800" b="1">
                          <a:solidFill>
                            <a:srgbClr val="000000"/>
                          </a:solidFill>
                          <a:latin typeface="Calibri"/>
                          <a:ea typeface="Times New Roman"/>
                          <a:cs typeface="Calibri"/>
                        </a:rPr>
                        <a:t>ΔΗΜΟΣ ΟΡΟΠΕΔΙΟΥ</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2.440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2.440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2.440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3.152</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a:solidFill>
                            <a:srgbClr val="000000"/>
                          </a:solidFill>
                          <a:latin typeface="Calibri"/>
                          <a:ea typeface="Times New Roman"/>
                          <a:cs typeface="Calibri"/>
                        </a:rPr>
                        <a:t>4.348</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283">
                <a:tc>
                  <a:txBody>
                    <a:bodyPr/>
                    <a:lstStyle/>
                    <a:p>
                      <a:pPr algn="just">
                        <a:lnSpc>
                          <a:spcPct val="115000"/>
                        </a:lnSpc>
                        <a:spcAft>
                          <a:spcPts val="0"/>
                        </a:spcAft>
                      </a:pPr>
                      <a:r>
                        <a:rPr lang="el-GR" sz="1800" b="1">
                          <a:solidFill>
                            <a:srgbClr val="000000"/>
                          </a:solidFill>
                          <a:latin typeface="Calibri"/>
                          <a:ea typeface="Times New Roman"/>
                          <a:cs typeface="Calibri"/>
                        </a:rPr>
                        <a:t>ΣΥΝΟΛΟ</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a:solidFill>
                            <a:srgbClr val="000000"/>
                          </a:solidFill>
                          <a:latin typeface="Calibri"/>
                          <a:ea typeface="Times New Roman"/>
                          <a:cs typeface="Calibri"/>
                        </a:rPr>
                        <a:t>116.880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a:solidFill>
                            <a:srgbClr val="000000"/>
                          </a:solidFill>
                          <a:latin typeface="Calibri"/>
                          <a:ea typeface="Times New Roman"/>
                          <a:cs typeface="Calibri"/>
                        </a:rPr>
                        <a:t>55.460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a:solidFill>
                            <a:srgbClr val="000000"/>
                          </a:solidFill>
                          <a:latin typeface="Calibri"/>
                          <a:ea typeface="Times New Roman"/>
                          <a:cs typeface="Calibri"/>
                        </a:rPr>
                        <a:t>51.830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a:solidFill>
                            <a:srgbClr val="000000"/>
                          </a:solidFill>
                          <a:latin typeface="Calibri"/>
                          <a:ea typeface="Times New Roman"/>
                          <a:cs typeface="Calibri"/>
                        </a:rPr>
                        <a:t>54.950</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solidFill>
                            <a:srgbClr val="000000"/>
                          </a:solidFill>
                          <a:latin typeface="Calibri"/>
                          <a:ea typeface="Times New Roman"/>
                          <a:cs typeface="Calibri"/>
                        </a:rPr>
                        <a:t>48.568</a:t>
                      </a:r>
                      <a:endParaRPr lang="el-GR"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364"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sp>
        <p:nvSpPr>
          <p:cNvPr id="15365" name="4 - Ορθογώνιο"/>
          <p:cNvSpPr>
            <a:spLocks noChangeArrowheads="1"/>
          </p:cNvSpPr>
          <p:nvPr/>
        </p:nvSpPr>
        <p:spPr bwMode="auto">
          <a:xfrm>
            <a:off x="900113" y="260350"/>
            <a:ext cx="8243887" cy="369888"/>
          </a:xfrm>
          <a:prstGeom prst="rect">
            <a:avLst/>
          </a:prstGeom>
          <a:noFill/>
          <a:ln w="9525">
            <a:noFill/>
            <a:miter lim="800000"/>
            <a:headEnd/>
            <a:tailEnd/>
          </a:ln>
        </p:spPr>
        <p:txBody>
          <a:bodyPr>
            <a:spAutoFit/>
          </a:bodyPr>
          <a:lstStyle/>
          <a:p>
            <a:r>
              <a:rPr lang="el-GR" b="1"/>
              <a:t>Παραγωγή αποβλήτων στην περιοχή του έργου</a:t>
            </a:r>
            <a:endParaRPr lang="el-GR"/>
          </a:p>
        </p:txBody>
      </p:sp>
      <p:graphicFrame>
        <p:nvGraphicFramePr>
          <p:cNvPr id="6" name="5 - Πίνακας"/>
          <p:cNvGraphicFramePr>
            <a:graphicFrameLocks noGrp="1"/>
          </p:cNvGraphicFramePr>
          <p:nvPr/>
        </p:nvGraphicFramePr>
        <p:xfrm>
          <a:off x="900113" y="981075"/>
          <a:ext cx="7848872" cy="5027434"/>
        </p:xfrm>
        <a:graphic>
          <a:graphicData uri="http://schemas.openxmlformats.org/drawingml/2006/table">
            <a:tbl>
              <a:tblPr/>
              <a:tblGrid>
                <a:gridCol w="2445173"/>
                <a:gridCol w="1783221"/>
                <a:gridCol w="1810239"/>
                <a:gridCol w="1810239"/>
              </a:tblGrid>
              <a:tr h="1212580">
                <a:tc rowSpan="2">
                  <a:txBody>
                    <a:bodyPr/>
                    <a:lstStyle/>
                    <a:p>
                      <a:pPr algn="ctr">
                        <a:lnSpc>
                          <a:spcPct val="115000"/>
                        </a:lnSpc>
                        <a:spcAft>
                          <a:spcPts val="0"/>
                        </a:spcAft>
                      </a:pPr>
                      <a:endParaRPr lang="el-GR" sz="1800">
                        <a:latin typeface="Times New Roman"/>
                        <a:ea typeface="Times New Roman"/>
                      </a:endParaRPr>
                    </a:p>
                    <a:p>
                      <a:pPr algn="ctr">
                        <a:lnSpc>
                          <a:spcPct val="115000"/>
                        </a:lnSpc>
                        <a:spcAft>
                          <a:spcPts val="0"/>
                        </a:spcAft>
                      </a:pPr>
                      <a:r>
                        <a:rPr lang="el-GR" sz="1600" b="1">
                          <a:solidFill>
                            <a:srgbClr val="000000"/>
                          </a:solidFill>
                          <a:latin typeface="Calibri"/>
                          <a:ea typeface="Times New Roman"/>
                          <a:cs typeface="Calibri"/>
                        </a:rPr>
                        <a:t>ΟΤΑ</a:t>
                      </a:r>
                      <a:endParaRPr lang="el-GR" sz="1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endParaRPr lang="el-GR" sz="1800">
                        <a:latin typeface="Times New Roman"/>
                        <a:ea typeface="Times New Roman"/>
                      </a:endParaRPr>
                    </a:p>
                    <a:p>
                      <a:pPr algn="ctr">
                        <a:lnSpc>
                          <a:spcPct val="115000"/>
                        </a:lnSpc>
                        <a:spcAft>
                          <a:spcPts val="0"/>
                        </a:spcAft>
                      </a:pPr>
                      <a:r>
                        <a:rPr lang="el-GR" sz="1600" b="1">
                          <a:solidFill>
                            <a:srgbClr val="000000"/>
                          </a:solidFill>
                          <a:latin typeface="Calibri"/>
                          <a:ea typeface="Times New Roman"/>
                          <a:cs typeface="Calibri"/>
                        </a:rPr>
                        <a:t>ΠΟΣΟΤΗΤΕΣ ΑΣΑ </a:t>
                      </a:r>
                      <a:r>
                        <a:rPr lang="en-US" sz="1600" b="1">
                          <a:solidFill>
                            <a:srgbClr val="000000"/>
                          </a:solidFill>
                          <a:latin typeface="Calibri"/>
                          <a:ea typeface="Times New Roman"/>
                          <a:cs typeface="Calibri"/>
                        </a:rPr>
                        <a:t>(t/y)</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r>
              <a:tr h="579930">
                <a:tc vMerge="1">
                  <a:txBody>
                    <a:bodyPr/>
                    <a:lstStyle/>
                    <a:p>
                      <a:endParaRPr lang="el-GR"/>
                    </a:p>
                  </a:txBody>
                  <a:tcPr/>
                </a:tc>
                <a:tc>
                  <a:txBody>
                    <a:bodyPr/>
                    <a:lstStyle/>
                    <a:p>
                      <a:pPr algn="ctr">
                        <a:lnSpc>
                          <a:spcPct val="115000"/>
                        </a:lnSpc>
                        <a:spcAft>
                          <a:spcPts val="0"/>
                        </a:spcAft>
                      </a:pPr>
                      <a:r>
                        <a:rPr lang="el-GR" sz="1600" b="1">
                          <a:solidFill>
                            <a:srgbClr val="000000"/>
                          </a:solidFill>
                          <a:latin typeface="Calibri"/>
                          <a:ea typeface="Times New Roman"/>
                          <a:cs typeface="Calibri"/>
                        </a:rPr>
                        <a:t>2009</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a:solidFill>
                            <a:srgbClr val="000000"/>
                          </a:solidFill>
                          <a:latin typeface="Calibri"/>
                          <a:ea typeface="Times New Roman"/>
                          <a:cs typeface="Calibri"/>
                        </a:rPr>
                        <a:t>2010</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a:solidFill>
                            <a:srgbClr val="000000"/>
                          </a:solidFill>
                          <a:latin typeface="Calibri"/>
                          <a:ea typeface="Times New Roman"/>
                          <a:cs typeface="Calibri"/>
                        </a:rPr>
                        <a:t>2011</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705">
                <a:tc>
                  <a:txBody>
                    <a:bodyPr/>
                    <a:lstStyle/>
                    <a:p>
                      <a:pPr>
                        <a:lnSpc>
                          <a:spcPct val="115000"/>
                        </a:lnSpc>
                        <a:spcAft>
                          <a:spcPts val="0"/>
                        </a:spcAft>
                      </a:pPr>
                      <a:r>
                        <a:rPr lang="el-GR" sz="1600" b="1">
                          <a:solidFill>
                            <a:srgbClr val="000000"/>
                          </a:solidFill>
                          <a:latin typeface="Calibri"/>
                          <a:ea typeface="Times New Roman"/>
                          <a:cs typeface="Calibri"/>
                        </a:rPr>
                        <a:t>ΔΗΜΟΣ  ΧΕΡΣΟΝΗΣΟΥ</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a:solidFill>
                            <a:srgbClr val="000000"/>
                          </a:solidFill>
                          <a:latin typeface="Calibri"/>
                          <a:ea typeface="Times New Roman"/>
                          <a:cs typeface="Calibri"/>
                        </a:rPr>
                        <a:t>30.242</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a:solidFill>
                            <a:srgbClr val="000000"/>
                          </a:solidFill>
                          <a:latin typeface="Calibri"/>
                          <a:ea typeface="Times New Roman"/>
                          <a:cs typeface="Calibri"/>
                        </a:rPr>
                        <a:t>30.725</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a:solidFill>
                            <a:srgbClr val="000000"/>
                          </a:solidFill>
                          <a:latin typeface="Calibri"/>
                          <a:ea typeface="Times New Roman"/>
                          <a:cs typeface="Calibri"/>
                        </a:rPr>
                        <a:t>29.518</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8104">
                <a:tc>
                  <a:txBody>
                    <a:bodyPr/>
                    <a:lstStyle/>
                    <a:p>
                      <a:pPr>
                        <a:lnSpc>
                          <a:spcPct val="115000"/>
                        </a:lnSpc>
                        <a:spcAft>
                          <a:spcPts val="0"/>
                        </a:spcAft>
                      </a:pPr>
                      <a:r>
                        <a:rPr lang="el-GR" sz="1600" b="1">
                          <a:solidFill>
                            <a:srgbClr val="000000"/>
                          </a:solidFill>
                          <a:latin typeface="Calibri"/>
                          <a:ea typeface="Times New Roman"/>
                          <a:cs typeface="Calibri"/>
                        </a:rPr>
                        <a:t>ΔΗΜΟΣ ΜΙΝΩΑ ΠΕΔΙΑΔΑΣ </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a:solidFill>
                            <a:srgbClr val="000000"/>
                          </a:solidFill>
                          <a:latin typeface="Calibri"/>
                          <a:ea typeface="Times New Roman"/>
                          <a:cs typeface="Calibri"/>
                        </a:rPr>
                        <a:t>8.596</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a:solidFill>
                            <a:srgbClr val="000000"/>
                          </a:solidFill>
                          <a:latin typeface="Calibri"/>
                          <a:ea typeface="Times New Roman"/>
                          <a:cs typeface="Calibri"/>
                        </a:rPr>
                        <a:t>8.725</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a:solidFill>
                            <a:srgbClr val="000000"/>
                          </a:solidFill>
                          <a:latin typeface="Calibri"/>
                          <a:ea typeface="Times New Roman"/>
                          <a:cs typeface="Calibri"/>
                        </a:rPr>
                        <a:t>8.856</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705">
                <a:tc>
                  <a:txBody>
                    <a:bodyPr/>
                    <a:lstStyle/>
                    <a:p>
                      <a:pPr>
                        <a:lnSpc>
                          <a:spcPct val="115000"/>
                        </a:lnSpc>
                        <a:spcAft>
                          <a:spcPts val="0"/>
                        </a:spcAft>
                      </a:pPr>
                      <a:r>
                        <a:rPr lang="el-GR" sz="1600" b="1">
                          <a:solidFill>
                            <a:srgbClr val="000000"/>
                          </a:solidFill>
                          <a:latin typeface="Calibri"/>
                          <a:ea typeface="Times New Roman"/>
                          <a:cs typeface="Calibri"/>
                        </a:rPr>
                        <a:t>ΔΗΜΟΣ ΒΙΑΝΝΟΥ</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a:solidFill>
                            <a:srgbClr val="000000"/>
                          </a:solidFill>
                          <a:latin typeface="Calibri"/>
                          <a:ea typeface="Times New Roman"/>
                          <a:cs typeface="Calibri"/>
                        </a:rPr>
                        <a:t>2.586</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a:solidFill>
                            <a:srgbClr val="000000"/>
                          </a:solidFill>
                          <a:latin typeface="Calibri"/>
                          <a:ea typeface="Times New Roman"/>
                          <a:cs typeface="Calibri"/>
                        </a:rPr>
                        <a:t>2.625</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a:solidFill>
                            <a:srgbClr val="000000"/>
                          </a:solidFill>
                          <a:latin typeface="Calibri"/>
                          <a:ea typeface="Times New Roman"/>
                          <a:cs typeface="Calibri"/>
                        </a:rPr>
                        <a:t>2.664</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705">
                <a:tc>
                  <a:txBody>
                    <a:bodyPr/>
                    <a:lstStyle/>
                    <a:p>
                      <a:pPr>
                        <a:lnSpc>
                          <a:spcPct val="115000"/>
                        </a:lnSpc>
                        <a:spcAft>
                          <a:spcPts val="0"/>
                        </a:spcAft>
                      </a:pPr>
                      <a:r>
                        <a:rPr lang="el-GR" sz="1600" b="1">
                          <a:solidFill>
                            <a:srgbClr val="000000"/>
                          </a:solidFill>
                          <a:latin typeface="Calibri"/>
                          <a:ea typeface="Times New Roman"/>
                          <a:cs typeface="Calibri"/>
                        </a:rPr>
                        <a:t>ΔΗΜΟΣ ΟΡΟΠΕΔΙΟΥ</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a:solidFill>
                            <a:srgbClr val="000000"/>
                          </a:solidFill>
                          <a:latin typeface="Calibri"/>
                          <a:ea typeface="Times New Roman"/>
                          <a:cs typeface="Calibri"/>
                        </a:rPr>
                        <a:t>1.388</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a:solidFill>
                            <a:srgbClr val="000000"/>
                          </a:solidFill>
                          <a:latin typeface="Calibri"/>
                          <a:ea typeface="Times New Roman"/>
                          <a:cs typeface="Calibri"/>
                        </a:rPr>
                        <a:t>1.409</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a:solidFill>
                            <a:srgbClr val="000000"/>
                          </a:solidFill>
                          <a:latin typeface="Calibri"/>
                          <a:ea typeface="Times New Roman"/>
                          <a:cs typeface="Calibri"/>
                        </a:rPr>
                        <a:t>1.430</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705">
                <a:tc>
                  <a:txBody>
                    <a:bodyPr/>
                    <a:lstStyle/>
                    <a:p>
                      <a:pPr>
                        <a:lnSpc>
                          <a:spcPct val="115000"/>
                        </a:lnSpc>
                        <a:spcAft>
                          <a:spcPts val="0"/>
                        </a:spcAft>
                      </a:pPr>
                      <a:r>
                        <a:rPr lang="el-GR" sz="1600" b="1">
                          <a:solidFill>
                            <a:srgbClr val="000000"/>
                          </a:solidFill>
                          <a:latin typeface="Calibri"/>
                          <a:ea typeface="Times New Roman"/>
                          <a:cs typeface="Calibri"/>
                        </a:rPr>
                        <a:t>ΣΥΝΟΛΟ</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a:solidFill>
                            <a:srgbClr val="000000"/>
                          </a:solidFill>
                          <a:latin typeface="Calibri"/>
                          <a:ea typeface="Times New Roman"/>
                          <a:cs typeface="Calibri"/>
                        </a:rPr>
                        <a:t>42.812</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a:solidFill>
                            <a:srgbClr val="000000"/>
                          </a:solidFill>
                          <a:latin typeface="Calibri"/>
                          <a:ea typeface="Times New Roman"/>
                          <a:cs typeface="Calibri"/>
                        </a:rPr>
                        <a:t>43.484</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solidFill>
                            <a:srgbClr val="000000"/>
                          </a:solidFill>
                          <a:latin typeface="Calibri"/>
                          <a:ea typeface="Times New Roman"/>
                          <a:cs typeface="Calibri"/>
                        </a:rPr>
                        <a:t>42.468</a:t>
                      </a: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6388"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graphicFrame>
        <p:nvGraphicFramePr>
          <p:cNvPr id="5" name="4 - Πίνακας"/>
          <p:cNvGraphicFramePr>
            <a:graphicFrameLocks noGrp="1"/>
          </p:cNvGraphicFramePr>
          <p:nvPr/>
        </p:nvGraphicFramePr>
        <p:xfrm>
          <a:off x="1042988" y="836613"/>
          <a:ext cx="7560840" cy="3887266"/>
        </p:xfrm>
        <a:graphic>
          <a:graphicData uri="http://schemas.openxmlformats.org/drawingml/2006/table">
            <a:tbl>
              <a:tblPr/>
              <a:tblGrid>
                <a:gridCol w="3780420"/>
                <a:gridCol w="3780420"/>
              </a:tblGrid>
              <a:tr h="409217">
                <a:tc rowSpan="2">
                  <a:txBody>
                    <a:bodyPr/>
                    <a:lstStyle/>
                    <a:p>
                      <a:pPr algn="ctr">
                        <a:lnSpc>
                          <a:spcPct val="115000"/>
                        </a:lnSpc>
                        <a:spcAft>
                          <a:spcPts val="0"/>
                        </a:spcAft>
                      </a:pPr>
                      <a:r>
                        <a:rPr lang="el-GR" sz="1600" b="1">
                          <a:solidFill>
                            <a:srgbClr val="000000"/>
                          </a:solidFill>
                          <a:latin typeface="Calibri"/>
                          <a:ea typeface="Times New Roman"/>
                          <a:cs typeface="Calibri"/>
                        </a:rPr>
                        <a:t>ΟΤΑ</a:t>
                      </a:r>
                      <a:endParaRPr lang="el-GR" sz="1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a:solidFill>
                            <a:srgbClr val="000000"/>
                          </a:solidFill>
                          <a:latin typeface="Calibri"/>
                          <a:ea typeface="Times New Roman"/>
                          <a:cs typeface="Calibri"/>
                        </a:rPr>
                        <a:t>ΠΟΣΟΤΗΤΕΣ ΙΛΥΟΣ </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7652">
                <a:tc vMerge="1">
                  <a:txBody>
                    <a:bodyPr/>
                    <a:lstStyle/>
                    <a:p>
                      <a:endParaRPr lang="el-GR"/>
                    </a:p>
                  </a:txBody>
                  <a:tcPr/>
                </a:tc>
                <a:tc>
                  <a:txBody>
                    <a:bodyPr/>
                    <a:lstStyle/>
                    <a:p>
                      <a:pPr algn="just">
                        <a:lnSpc>
                          <a:spcPct val="115000"/>
                        </a:lnSpc>
                        <a:spcAft>
                          <a:spcPts val="0"/>
                        </a:spcAft>
                      </a:pPr>
                      <a:r>
                        <a:rPr lang="el-GR" sz="1600" b="1">
                          <a:solidFill>
                            <a:srgbClr val="000000"/>
                          </a:solidFill>
                          <a:latin typeface="Calibri"/>
                          <a:ea typeface="Times New Roman"/>
                          <a:cs typeface="Calibri"/>
                        </a:rPr>
                        <a:t>ΣΥΝΟΛΙΚΕΣ ΠΟΣΟΤΗΤΕΣ ΠΟΥ ΘΑ ΠΡΟΚΥΨΟΥΝ ΜΕΤΑ ΤΟ 2014 ΣΕ ΤΟΝΟΥΣ ΑΝΑ ΕΤΟΣ </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582">
                <a:tc>
                  <a:txBody>
                    <a:bodyPr/>
                    <a:lstStyle/>
                    <a:p>
                      <a:pPr algn="just">
                        <a:lnSpc>
                          <a:spcPct val="115000"/>
                        </a:lnSpc>
                        <a:spcAft>
                          <a:spcPts val="0"/>
                        </a:spcAft>
                      </a:pPr>
                      <a:r>
                        <a:rPr lang="el-GR" sz="1600" b="1">
                          <a:solidFill>
                            <a:srgbClr val="000000"/>
                          </a:solidFill>
                          <a:latin typeface="Calibri"/>
                          <a:ea typeface="Times New Roman"/>
                          <a:cs typeface="Calibri"/>
                        </a:rPr>
                        <a:t>ΔΗΜΟΣ  ΧΕΡΣΟΝΗΣΟΥ</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a:solidFill>
                            <a:srgbClr val="000000"/>
                          </a:solidFill>
                          <a:latin typeface="Calibri"/>
                          <a:ea typeface="Times New Roman"/>
                          <a:cs typeface="Calibri"/>
                        </a:rPr>
                        <a:t>3.500</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9">
                <a:tc>
                  <a:txBody>
                    <a:bodyPr/>
                    <a:lstStyle/>
                    <a:p>
                      <a:pPr algn="just">
                        <a:lnSpc>
                          <a:spcPct val="115000"/>
                        </a:lnSpc>
                        <a:spcAft>
                          <a:spcPts val="0"/>
                        </a:spcAft>
                      </a:pPr>
                      <a:r>
                        <a:rPr lang="el-GR" sz="1600" b="1">
                          <a:solidFill>
                            <a:srgbClr val="000000"/>
                          </a:solidFill>
                          <a:latin typeface="Calibri"/>
                          <a:ea typeface="Times New Roman"/>
                          <a:cs typeface="Calibri"/>
                        </a:rPr>
                        <a:t>ΔΗΜΟΣ ΜΙΝΩΑ ΠΕΔΙΑΔΑΣ </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a:solidFill>
                            <a:srgbClr val="000000"/>
                          </a:solidFill>
                          <a:latin typeface="Calibri"/>
                          <a:ea typeface="Times New Roman"/>
                          <a:cs typeface="Calibri"/>
                        </a:rPr>
                        <a:t>1.000</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582">
                <a:tc>
                  <a:txBody>
                    <a:bodyPr/>
                    <a:lstStyle/>
                    <a:p>
                      <a:pPr algn="just">
                        <a:lnSpc>
                          <a:spcPct val="115000"/>
                        </a:lnSpc>
                        <a:spcAft>
                          <a:spcPts val="0"/>
                        </a:spcAft>
                      </a:pPr>
                      <a:r>
                        <a:rPr lang="el-GR" sz="1600" b="1">
                          <a:solidFill>
                            <a:srgbClr val="000000"/>
                          </a:solidFill>
                          <a:latin typeface="Calibri"/>
                          <a:ea typeface="Times New Roman"/>
                          <a:cs typeface="Calibri"/>
                        </a:rPr>
                        <a:t>ΔΗΜΟΣ ΒΙΑΝΝΟΥ</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a:solidFill>
                            <a:srgbClr val="000000"/>
                          </a:solidFill>
                          <a:latin typeface="Calibri"/>
                          <a:ea typeface="Times New Roman"/>
                          <a:cs typeface="Calibri"/>
                        </a:rPr>
                        <a:t>500</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582">
                <a:tc>
                  <a:txBody>
                    <a:bodyPr/>
                    <a:lstStyle/>
                    <a:p>
                      <a:pPr algn="just">
                        <a:lnSpc>
                          <a:spcPct val="115000"/>
                        </a:lnSpc>
                        <a:spcAft>
                          <a:spcPts val="0"/>
                        </a:spcAft>
                      </a:pPr>
                      <a:r>
                        <a:rPr lang="el-GR" sz="1600" b="1">
                          <a:solidFill>
                            <a:srgbClr val="000000"/>
                          </a:solidFill>
                          <a:latin typeface="Calibri"/>
                          <a:ea typeface="Times New Roman"/>
                          <a:cs typeface="Calibri"/>
                        </a:rPr>
                        <a:t>ΔΗΜΟΣ ΟΡΟΠΕΔΙΟΥ</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a:solidFill>
                            <a:srgbClr val="000000"/>
                          </a:solidFill>
                          <a:latin typeface="Calibri"/>
                          <a:ea typeface="Times New Roman"/>
                          <a:cs typeface="Calibri"/>
                        </a:rPr>
                        <a:t>500</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582">
                <a:tc>
                  <a:txBody>
                    <a:bodyPr/>
                    <a:lstStyle/>
                    <a:p>
                      <a:pPr algn="just">
                        <a:lnSpc>
                          <a:spcPct val="115000"/>
                        </a:lnSpc>
                        <a:spcAft>
                          <a:spcPts val="0"/>
                        </a:spcAft>
                      </a:pPr>
                      <a:r>
                        <a:rPr lang="el-GR" sz="1600" b="1">
                          <a:solidFill>
                            <a:srgbClr val="000000"/>
                          </a:solidFill>
                          <a:latin typeface="Calibri"/>
                          <a:ea typeface="Times New Roman"/>
                          <a:cs typeface="Calibri"/>
                        </a:rPr>
                        <a:t>ΣΥΝΟΛΟ</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solidFill>
                            <a:srgbClr val="000000"/>
                          </a:solidFill>
                          <a:latin typeface="Calibri"/>
                          <a:ea typeface="Times New Roman"/>
                          <a:cs typeface="Calibri"/>
                        </a:rPr>
                        <a:t>5.500</a:t>
                      </a: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7412"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graphicFrame>
        <p:nvGraphicFramePr>
          <p:cNvPr id="5" name="4 - Πίνακας"/>
          <p:cNvGraphicFramePr>
            <a:graphicFrameLocks noGrp="1"/>
          </p:cNvGraphicFramePr>
          <p:nvPr/>
        </p:nvGraphicFramePr>
        <p:xfrm>
          <a:off x="971550" y="260350"/>
          <a:ext cx="7920880" cy="6072761"/>
        </p:xfrm>
        <a:graphic>
          <a:graphicData uri="http://schemas.openxmlformats.org/drawingml/2006/table">
            <a:tbl>
              <a:tblPr/>
              <a:tblGrid>
                <a:gridCol w="2010173"/>
                <a:gridCol w="1277991"/>
                <a:gridCol w="4632716"/>
              </a:tblGrid>
              <a:tr h="1656207">
                <a:tc>
                  <a:txBody>
                    <a:bodyPr/>
                    <a:lstStyle/>
                    <a:p>
                      <a:pPr algn="ctr">
                        <a:lnSpc>
                          <a:spcPct val="115000"/>
                        </a:lnSpc>
                        <a:spcAft>
                          <a:spcPts val="0"/>
                        </a:spcAft>
                      </a:pPr>
                      <a:r>
                        <a:rPr lang="el-GR" sz="1600" b="1">
                          <a:latin typeface="Calibri"/>
                          <a:ea typeface="Times New Roman"/>
                          <a:cs typeface="Calibri"/>
                        </a:rPr>
                        <a:t>ΟΤΑ</a:t>
                      </a:r>
                      <a:endParaRPr lang="el-GR" sz="1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a:latin typeface="Calibri"/>
                          <a:ea typeface="Times New Roman"/>
                          <a:cs typeface="Calibri"/>
                        </a:rPr>
                        <a:t>Ποσότητα πράσινων υλικών </a:t>
                      </a:r>
                      <a:endParaRPr lang="el-GR" sz="1800">
                        <a:latin typeface="Times New Roman"/>
                        <a:ea typeface="Times New Roman"/>
                      </a:endParaRPr>
                    </a:p>
                    <a:p>
                      <a:pPr algn="ctr">
                        <a:lnSpc>
                          <a:spcPct val="115000"/>
                        </a:lnSpc>
                        <a:spcAft>
                          <a:spcPts val="0"/>
                        </a:spcAft>
                      </a:pPr>
                      <a:r>
                        <a:rPr lang="el-GR" sz="1600" b="1">
                          <a:latin typeface="Calibri"/>
                          <a:ea typeface="Times New Roman"/>
                          <a:cs typeface="Calibri"/>
                        </a:rPr>
                        <a:t>σε </a:t>
                      </a:r>
                      <a:r>
                        <a:rPr lang="en-GB" sz="1600" b="1">
                          <a:latin typeface="Calibri"/>
                          <a:ea typeface="Times New Roman"/>
                          <a:cs typeface="Calibri"/>
                        </a:rPr>
                        <a:t>m</a:t>
                      </a:r>
                      <a:r>
                        <a:rPr lang="el-GR" sz="1600" b="1" baseline="30000">
                          <a:latin typeface="Calibri"/>
                          <a:ea typeface="Times New Roman"/>
                          <a:cs typeface="Calibri"/>
                        </a:rPr>
                        <a:t>3</a:t>
                      </a:r>
                      <a:endParaRPr lang="el-GR" sz="1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a:latin typeface="Calibri"/>
                          <a:ea typeface="Times New Roman"/>
                          <a:cs typeface="Calibri"/>
                        </a:rPr>
                        <a:t>Παρατηρήσεις</a:t>
                      </a:r>
                      <a:endParaRPr lang="el-GR" sz="1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8104">
                <a:tc>
                  <a:txBody>
                    <a:bodyPr/>
                    <a:lstStyle/>
                    <a:p>
                      <a:pPr>
                        <a:lnSpc>
                          <a:spcPct val="115000"/>
                        </a:lnSpc>
                        <a:spcAft>
                          <a:spcPts val="0"/>
                        </a:spcAft>
                      </a:pPr>
                      <a:r>
                        <a:rPr lang="el-GR" sz="1600">
                          <a:latin typeface="Calibri"/>
                          <a:ea typeface="Times New Roman"/>
                          <a:cs typeface="Calibri"/>
                        </a:rPr>
                        <a:t>ΔΗΜΟΣ ΜΙΝΩΑ ΠΕΔΙΑΔΑΣ </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a:latin typeface="Calibri"/>
                          <a:ea typeface="Times New Roman"/>
                          <a:cs typeface="Calibri"/>
                        </a:rPr>
                        <a:t>2.795</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a:latin typeface="Calibri"/>
                          <a:ea typeface="Times New Roman"/>
                          <a:cs typeface="Calibri"/>
                        </a:rPr>
                        <a:t>Από τα στοιχεία που δόθηκαν από τον ΟΤΑ</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0173">
                <a:tc>
                  <a:txBody>
                    <a:bodyPr/>
                    <a:lstStyle/>
                    <a:p>
                      <a:pPr>
                        <a:lnSpc>
                          <a:spcPct val="115000"/>
                        </a:lnSpc>
                        <a:spcAft>
                          <a:spcPts val="0"/>
                        </a:spcAft>
                      </a:pPr>
                      <a:r>
                        <a:rPr lang="el-GR" sz="1600">
                          <a:latin typeface="Calibri"/>
                          <a:ea typeface="Times New Roman"/>
                          <a:cs typeface="Calibri"/>
                        </a:rPr>
                        <a:t>ΔΗΜΟΣ ΧΕΡΣΟΝΗΣΟΥ</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a:latin typeface="Calibri"/>
                          <a:ea typeface="Times New Roman"/>
                          <a:cs typeface="Calibri"/>
                        </a:rPr>
                        <a:t>8.920</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a:latin typeface="Calibri"/>
                          <a:ea typeface="Times New Roman"/>
                          <a:cs typeface="Calibri"/>
                        </a:rPr>
                        <a:t>Από τα στοιχεία που δόθηκαν από τον ΟΤΑ. Επίσης, δηλώθηκε ότι μεγάλη ποσότητα κλαδεμάτων καίγονται</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8104">
                <a:tc>
                  <a:txBody>
                    <a:bodyPr/>
                    <a:lstStyle/>
                    <a:p>
                      <a:pPr>
                        <a:lnSpc>
                          <a:spcPct val="115000"/>
                        </a:lnSpc>
                        <a:spcAft>
                          <a:spcPts val="0"/>
                        </a:spcAft>
                      </a:pPr>
                      <a:r>
                        <a:rPr lang="el-GR" sz="1600">
                          <a:latin typeface="Calibri"/>
                          <a:ea typeface="Times New Roman"/>
                          <a:cs typeface="Calibri"/>
                        </a:rPr>
                        <a:t>ΔΗΜΟΣ ΟΡΟΠΕΔΙΟΥ ΛΑΣΙΘΙΟΥ</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a:latin typeface="Calibri"/>
                          <a:ea typeface="Times New Roman"/>
                          <a:cs typeface="Calibri"/>
                        </a:rPr>
                        <a:t>150</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a:latin typeface="Calibri"/>
                          <a:ea typeface="Times New Roman"/>
                          <a:cs typeface="Calibri"/>
                        </a:rPr>
                        <a:t>Από τα στοιχεία που δόθηκαν από τον ΟΤΑ</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0173">
                <a:tc>
                  <a:txBody>
                    <a:bodyPr/>
                    <a:lstStyle/>
                    <a:p>
                      <a:pPr>
                        <a:lnSpc>
                          <a:spcPct val="115000"/>
                        </a:lnSpc>
                        <a:spcAft>
                          <a:spcPts val="0"/>
                        </a:spcAft>
                      </a:pPr>
                      <a:r>
                        <a:rPr lang="el-GR" sz="1600" b="1">
                          <a:latin typeface="Calibri"/>
                          <a:ea typeface="Times New Roman"/>
                          <a:cs typeface="Calibri"/>
                        </a:rPr>
                        <a:t>ΣΥΝΟΛΟ  ΟΤΑ</a:t>
                      </a:r>
                      <a:endParaRPr lang="el-GR" sz="1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a:latin typeface="Calibri"/>
                          <a:ea typeface="Times New Roman"/>
                          <a:cs typeface="Calibri"/>
                        </a:rPr>
                        <a:t>11.865</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600" b="1" dirty="0">
                          <a:latin typeface="Calibri"/>
                          <a:ea typeface="Times New Roman"/>
                          <a:cs typeface="Calibri"/>
                        </a:rPr>
                        <a:t>Οι πραγματικά παραγόμενες ποσότητες θα πρέπει να είναι πολλαπλάσιες, αφού μεγάλο μέρος των πράσινων υλικών καίγεται ή δεν συλλέγεται.</a:t>
                      </a:r>
                      <a:endParaRPr lang="el-GR" sz="18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436"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sp>
        <p:nvSpPr>
          <p:cNvPr id="18437" name="Rectangle 1"/>
          <p:cNvSpPr>
            <a:spLocks noChangeArrowheads="1"/>
          </p:cNvSpPr>
          <p:nvPr/>
        </p:nvSpPr>
        <p:spPr bwMode="auto">
          <a:xfrm>
            <a:off x="900113" y="541338"/>
            <a:ext cx="8243887" cy="400050"/>
          </a:xfrm>
          <a:prstGeom prst="rect">
            <a:avLst/>
          </a:prstGeom>
          <a:noFill/>
          <a:ln w="9525">
            <a:noFill/>
            <a:miter lim="800000"/>
            <a:headEnd/>
            <a:tailEnd/>
          </a:ln>
        </p:spPr>
        <p:txBody>
          <a:bodyPr anchor="ctr">
            <a:spAutoFit/>
          </a:bodyPr>
          <a:lstStyle/>
          <a:p>
            <a:pPr algn="just" eaLnBrk="0" hangingPunct="0"/>
            <a:r>
              <a:rPr lang="el-GR" b="1">
                <a:ea typeface="Times New Roman" pitchFamily="18" charset="0"/>
                <a:cs typeface="Calibri" pitchFamily="34" charset="0"/>
              </a:rPr>
              <a:t>Δυναμικότητα του έργου και βασικά τεχνικά χαρακτηριστικά</a:t>
            </a:r>
            <a:endParaRPr lang="el-GR" sz="2000">
              <a:ea typeface="Times New Roman" pitchFamily="18" charset="0"/>
              <a:cs typeface="Calibri" pitchFamily="34" charset="0"/>
            </a:endParaRPr>
          </a:p>
        </p:txBody>
      </p:sp>
      <p:sp>
        <p:nvSpPr>
          <p:cNvPr id="18438" name="Rectangle 2"/>
          <p:cNvSpPr>
            <a:spLocks noChangeArrowheads="1"/>
          </p:cNvSpPr>
          <p:nvPr/>
        </p:nvSpPr>
        <p:spPr bwMode="auto">
          <a:xfrm>
            <a:off x="971550" y="949325"/>
            <a:ext cx="8172450" cy="5908675"/>
          </a:xfrm>
          <a:prstGeom prst="rect">
            <a:avLst/>
          </a:prstGeom>
          <a:noFill/>
          <a:ln w="9525">
            <a:noFill/>
            <a:miter lim="800000"/>
            <a:headEnd/>
            <a:tailEnd/>
          </a:ln>
        </p:spPr>
        <p:txBody>
          <a:bodyPr anchor="ctr">
            <a:spAutoFit/>
          </a:bodyPr>
          <a:lstStyle/>
          <a:p>
            <a:pPr eaLnBrk="0" hangingPunct="0"/>
            <a:r>
              <a:rPr lang="el-GR">
                <a:ea typeface="Times New Roman" pitchFamily="18" charset="0"/>
                <a:cs typeface="Calibri" pitchFamily="34" charset="0"/>
              </a:rPr>
              <a:t>Η σημερινή παραγόμενη ποσότητα ΑΣΑ στην περιοχή του έργου εκτιμάται ας περίπου 43.000 </a:t>
            </a:r>
            <a:r>
              <a:rPr lang="en-US">
                <a:ea typeface="Times New Roman" pitchFamily="18" charset="0"/>
                <a:cs typeface="Calibri" pitchFamily="34" charset="0"/>
              </a:rPr>
              <a:t>t</a:t>
            </a:r>
            <a:r>
              <a:rPr lang="el-GR">
                <a:ea typeface="Times New Roman" pitchFamily="18" charset="0"/>
                <a:cs typeface="Calibri" pitchFamily="34" charset="0"/>
              </a:rPr>
              <a:t>/</a:t>
            </a:r>
            <a:r>
              <a:rPr lang="en-US">
                <a:ea typeface="Times New Roman" pitchFamily="18" charset="0"/>
                <a:cs typeface="Calibri" pitchFamily="34" charset="0"/>
              </a:rPr>
              <a:t>y</a:t>
            </a:r>
            <a:r>
              <a:rPr lang="el-GR">
                <a:ea typeface="Times New Roman" pitchFamily="18" charset="0"/>
                <a:cs typeface="Calibri" pitchFamily="34" charset="0"/>
              </a:rPr>
              <a:t>, ενώ προβλέπεται να ξεπεράσει τις 52.000 </a:t>
            </a:r>
            <a:r>
              <a:rPr lang="en-US">
                <a:ea typeface="Times New Roman" pitchFamily="18" charset="0"/>
                <a:cs typeface="Calibri" pitchFamily="34" charset="0"/>
              </a:rPr>
              <a:t>t</a:t>
            </a:r>
            <a:r>
              <a:rPr lang="el-GR">
                <a:ea typeface="Times New Roman" pitchFamily="18" charset="0"/>
                <a:cs typeface="Calibri" pitchFamily="34" charset="0"/>
              </a:rPr>
              <a:t>/</a:t>
            </a:r>
            <a:r>
              <a:rPr lang="en-US">
                <a:ea typeface="Times New Roman" pitchFamily="18" charset="0"/>
                <a:cs typeface="Calibri" pitchFamily="34" charset="0"/>
              </a:rPr>
              <a:t>y</a:t>
            </a:r>
            <a:r>
              <a:rPr lang="el-GR">
                <a:ea typeface="Times New Roman" pitchFamily="18" charset="0"/>
                <a:cs typeface="Calibri" pitchFamily="34" charset="0"/>
              </a:rPr>
              <a:t> το έτος 2025. Όμως η σταδιακή εφαρμογή δράσεων ΔσΠ διαφόρων υλικών θα αντισταθμίζει αυτή την αύξηση. Οπότε εκτιμάται ασφαλώς ότι  η δυναμικότητα της μονάδας για διαχείριση ΑΣΑ είναι 50.000 </a:t>
            </a:r>
            <a:r>
              <a:rPr lang="en-US">
                <a:ea typeface="Times New Roman" pitchFamily="18" charset="0"/>
                <a:cs typeface="Calibri" pitchFamily="34" charset="0"/>
              </a:rPr>
              <a:t>t</a:t>
            </a:r>
            <a:r>
              <a:rPr lang="el-GR">
                <a:ea typeface="Times New Roman" pitchFamily="18" charset="0"/>
                <a:cs typeface="Calibri" pitchFamily="34" charset="0"/>
              </a:rPr>
              <a:t>/</a:t>
            </a:r>
            <a:r>
              <a:rPr lang="en-US">
                <a:ea typeface="Times New Roman" pitchFamily="18" charset="0"/>
                <a:cs typeface="Calibri" pitchFamily="34" charset="0"/>
              </a:rPr>
              <a:t>y</a:t>
            </a:r>
            <a:r>
              <a:rPr lang="el-GR">
                <a:ea typeface="Times New Roman" pitchFamily="18" charset="0"/>
                <a:cs typeface="Calibri" pitchFamily="34" charset="0"/>
              </a:rPr>
              <a:t> θα μπορεί να εξυπηρετεί συνεχώς τις διαχρονικές ανάγκες της περιοχής.</a:t>
            </a:r>
            <a:endParaRPr lang="el-GR" sz="1200">
              <a:ea typeface="Times New Roman" pitchFamily="18" charset="0"/>
              <a:cs typeface="Calibri" pitchFamily="34" charset="0"/>
            </a:endParaRPr>
          </a:p>
          <a:p>
            <a:pPr eaLnBrk="0" hangingPunct="0"/>
            <a:r>
              <a:rPr lang="el-GR">
                <a:ea typeface="Times New Roman" pitchFamily="18" charset="0"/>
                <a:cs typeface="Calibri" pitchFamily="34" charset="0"/>
              </a:rPr>
              <a:t>Αντίστοιχα, η σημερινή παραγόμενη ποσότητα προδιαλεγμένων οργανικών, που υπάρχει στην περιοχή του έργου ανέρχεται σε 44.550 </a:t>
            </a:r>
            <a:r>
              <a:rPr lang="en-US">
                <a:ea typeface="Times New Roman" pitchFamily="18" charset="0"/>
                <a:cs typeface="Calibri" pitchFamily="34" charset="0"/>
              </a:rPr>
              <a:t>t</a:t>
            </a:r>
            <a:r>
              <a:rPr lang="el-GR">
                <a:ea typeface="Times New Roman" pitchFamily="18" charset="0"/>
                <a:cs typeface="Calibri" pitchFamily="34" charset="0"/>
              </a:rPr>
              <a:t>/</a:t>
            </a:r>
            <a:r>
              <a:rPr lang="en-US">
                <a:ea typeface="Times New Roman" pitchFamily="18" charset="0"/>
                <a:cs typeface="Calibri" pitchFamily="34" charset="0"/>
              </a:rPr>
              <a:t>y</a:t>
            </a:r>
            <a:r>
              <a:rPr lang="el-GR">
                <a:ea typeface="Times New Roman" pitchFamily="18" charset="0"/>
                <a:cs typeface="Calibri" pitchFamily="34" charset="0"/>
              </a:rPr>
              <a:t> και περιλαμβάνει:</a:t>
            </a:r>
            <a:endParaRPr lang="el-GR" sz="1200">
              <a:ea typeface="Times New Roman" pitchFamily="18" charset="0"/>
              <a:cs typeface="Calibri" pitchFamily="34" charset="0"/>
            </a:endParaRPr>
          </a:p>
          <a:p>
            <a:pPr eaLnBrk="0" hangingPunct="0">
              <a:buFontTx/>
              <a:buChar char="•"/>
            </a:pPr>
            <a:r>
              <a:rPr lang="el-GR">
                <a:ea typeface="Times New Roman" pitchFamily="18" charset="0"/>
                <a:cs typeface="Calibri" pitchFamily="34" charset="0"/>
              </a:rPr>
              <a:t>τους περίπου 20.000-25.000 </a:t>
            </a:r>
            <a:r>
              <a:rPr lang="en-US">
                <a:ea typeface="Times New Roman" pitchFamily="18" charset="0"/>
                <a:cs typeface="Calibri" pitchFamily="34" charset="0"/>
              </a:rPr>
              <a:t>t</a:t>
            </a:r>
            <a:r>
              <a:rPr lang="el-GR">
                <a:ea typeface="Times New Roman" pitchFamily="18" charset="0"/>
                <a:cs typeface="Calibri" pitchFamily="34" charset="0"/>
              </a:rPr>
              <a:t>/</a:t>
            </a:r>
            <a:r>
              <a:rPr lang="en-US">
                <a:ea typeface="Times New Roman" pitchFamily="18" charset="0"/>
                <a:cs typeface="Calibri" pitchFamily="34" charset="0"/>
              </a:rPr>
              <a:t>y </a:t>
            </a:r>
            <a:r>
              <a:rPr lang="el-GR">
                <a:ea typeface="Times New Roman" pitchFamily="18" charset="0"/>
                <a:cs typeface="Calibri" pitchFamily="34" charset="0"/>
              </a:rPr>
              <a:t>που θα προέλθουν από την επεξεργασία των 50.000 </a:t>
            </a:r>
            <a:r>
              <a:rPr lang="en-US">
                <a:ea typeface="Times New Roman" pitchFamily="18" charset="0"/>
                <a:cs typeface="Calibri" pitchFamily="34" charset="0"/>
              </a:rPr>
              <a:t>t</a:t>
            </a:r>
            <a:r>
              <a:rPr lang="el-GR">
                <a:ea typeface="Times New Roman" pitchFamily="18" charset="0"/>
                <a:cs typeface="Calibri" pitchFamily="34" charset="0"/>
              </a:rPr>
              <a:t>/</a:t>
            </a:r>
            <a:r>
              <a:rPr lang="en-US">
                <a:ea typeface="Times New Roman" pitchFamily="18" charset="0"/>
                <a:cs typeface="Calibri" pitchFamily="34" charset="0"/>
              </a:rPr>
              <a:t>y </a:t>
            </a:r>
            <a:r>
              <a:rPr lang="el-GR">
                <a:ea typeface="Times New Roman" pitchFamily="18" charset="0"/>
                <a:cs typeface="Calibri" pitchFamily="34" charset="0"/>
              </a:rPr>
              <a:t>ΑΣΑ (οργανικά και λίγο μαλακό χαρτί),</a:t>
            </a:r>
            <a:endParaRPr lang="el-GR" sz="1200">
              <a:ea typeface="Times New Roman" pitchFamily="18" charset="0"/>
              <a:cs typeface="Calibri" pitchFamily="34" charset="0"/>
            </a:endParaRPr>
          </a:p>
          <a:p>
            <a:pPr eaLnBrk="0" hangingPunct="0">
              <a:buFontTx/>
              <a:buChar char="•"/>
            </a:pPr>
            <a:r>
              <a:rPr lang="el-GR">
                <a:ea typeface="Times New Roman" pitchFamily="18" charset="0"/>
                <a:cs typeface="Calibri" pitchFamily="34" charset="0"/>
              </a:rPr>
              <a:t>τους 5.500 </a:t>
            </a:r>
            <a:r>
              <a:rPr lang="en-US">
                <a:ea typeface="Times New Roman" pitchFamily="18" charset="0"/>
                <a:cs typeface="Calibri" pitchFamily="34" charset="0"/>
              </a:rPr>
              <a:t>t</a:t>
            </a:r>
            <a:r>
              <a:rPr lang="el-GR">
                <a:ea typeface="Times New Roman" pitchFamily="18" charset="0"/>
                <a:cs typeface="Calibri" pitchFamily="34" charset="0"/>
              </a:rPr>
              <a:t>/</a:t>
            </a:r>
            <a:r>
              <a:rPr lang="en-US">
                <a:ea typeface="Times New Roman" pitchFamily="18" charset="0"/>
                <a:cs typeface="Calibri" pitchFamily="34" charset="0"/>
              </a:rPr>
              <a:t>y</a:t>
            </a:r>
            <a:r>
              <a:rPr lang="el-GR">
                <a:ea typeface="Times New Roman" pitchFamily="18" charset="0"/>
                <a:cs typeface="Calibri" pitchFamily="34" charset="0"/>
              </a:rPr>
              <a:t> της λάσπης των βιολογικών,</a:t>
            </a:r>
            <a:endParaRPr lang="el-GR" sz="1200">
              <a:ea typeface="Times New Roman" pitchFamily="18" charset="0"/>
              <a:cs typeface="Calibri" pitchFamily="34" charset="0"/>
            </a:endParaRPr>
          </a:p>
          <a:p>
            <a:pPr eaLnBrk="0" hangingPunct="0">
              <a:buFontTx/>
              <a:buChar char="•"/>
            </a:pPr>
            <a:r>
              <a:rPr lang="el-GR">
                <a:ea typeface="Times New Roman" pitchFamily="18" charset="0"/>
                <a:cs typeface="Calibri" pitchFamily="34" charset="0"/>
              </a:rPr>
              <a:t>τους τουλάχιστον </a:t>
            </a:r>
            <a:r>
              <a:rPr lang="en-US">
                <a:ea typeface="Times New Roman" pitchFamily="18" charset="0"/>
                <a:cs typeface="Calibri" pitchFamily="34" charset="0"/>
              </a:rPr>
              <a:t>min </a:t>
            </a:r>
            <a:r>
              <a:rPr lang="el-GR">
                <a:ea typeface="Times New Roman" pitchFamily="18" charset="0"/>
                <a:cs typeface="Calibri" pitchFamily="34" charset="0"/>
              </a:rPr>
              <a:t>1.600 </a:t>
            </a:r>
            <a:r>
              <a:rPr lang="en-US">
                <a:ea typeface="Times New Roman" pitchFamily="18" charset="0"/>
                <a:cs typeface="Calibri" pitchFamily="34" charset="0"/>
              </a:rPr>
              <a:t>t</a:t>
            </a:r>
            <a:r>
              <a:rPr lang="el-GR">
                <a:ea typeface="Times New Roman" pitchFamily="18" charset="0"/>
                <a:cs typeface="Calibri" pitchFamily="34" charset="0"/>
              </a:rPr>
              <a:t>/</a:t>
            </a:r>
            <a:r>
              <a:rPr lang="en-US">
                <a:ea typeface="Times New Roman" pitchFamily="18" charset="0"/>
                <a:cs typeface="Calibri" pitchFamily="34" charset="0"/>
              </a:rPr>
              <a:t>y</a:t>
            </a:r>
            <a:r>
              <a:rPr lang="el-GR">
                <a:ea typeface="Times New Roman" pitchFamily="18" charset="0"/>
                <a:cs typeface="Calibri" pitchFamily="34" charset="0"/>
              </a:rPr>
              <a:t> των πράσινων υλικών και</a:t>
            </a:r>
            <a:endParaRPr lang="el-GR" sz="1200">
              <a:ea typeface="Times New Roman" pitchFamily="18" charset="0"/>
              <a:cs typeface="Calibri" pitchFamily="34" charset="0"/>
            </a:endParaRPr>
          </a:p>
          <a:p>
            <a:pPr eaLnBrk="0" hangingPunct="0">
              <a:buFontTx/>
              <a:buChar char="•"/>
            </a:pPr>
            <a:r>
              <a:rPr lang="el-GR">
                <a:ea typeface="Times New Roman" pitchFamily="18" charset="0"/>
                <a:cs typeface="Calibri" pitchFamily="34" charset="0"/>
              </a:rPr>
              <a:t>τους περίπου </a:t>
            </a:r>
            <a:r>
              <a:rPr lang="en-US">
                <a:ea typeface="Times New Roman" pitchFamily="18" charset="0"/>
                <a:cs typeface="Calibri" pitchFamily="34" charset="0"/>
              </a:rPr>
              <a:t>max </a:t>
            </a:r>
            <a:r>
              <a:rPr lang="el-GR">
                <a:ea typeface="Times New Roman" pitchFamily="18" charset="0"/>
                <a:cs typeface="Calibri" pitchFamily="34" charset="0"/>
              </a:rPr>
              <a:t>12.450 </a:t>
            </a:r>
            <a:r>
              <a:rPr lang="en-US">
                <a:ea typeface="Times New Roman" pitchFamily="18" charset="0"/>
                <a:cs typeface="Calibri" pitchFamily="34" charset="0"/>
              </a:rPr>
              <a:t>t</a:t>
            </a:r>
            <a:r>
              <a:rPr lang="el-GR">
                <a:ea typeface="Times New Roman" pitchFamily="18" charset="0"/>
                <a:cs typeface="Calibri" pitchFamily="34" charset="0"/>
              </a:rPr>
              <a:t>/</a:t>
            </a:r>
            <a:r>
              <a:rPr lang="en-US">
                <a:ea typeface="Times New Roman" pitchFamily="18" charset="0"/>
                <a:cs typeface="Calibri" pitchFamily="34" charset="0"/>
              </a:rPr>
              <a:t>y</a:t>
            </a:r>
            <a:r>
              <a:rPr lang="el-GR">
                <a:ea typeface="Times New Roman" pitchFamily="18" charset="0"/>
                <a:cs typeface="Calibri" pitchFamily="34" charset="0"/>
              </a:rPr>
              <a:t> των γεωργικών υπολειμμάτων.</a:t>
            </a:r>
          </a:p>
          <a:p>
            <a:pPr eaLnBrk="0" hangingPunct="0"/>
            <a:r>
              <a:rPr lang="el-GR">
                <a:ea typeface="Times New Roman" pitchFamily="18" charset="0"/>
                <a:cs typeface="Calibri" pitchFamily="34" charset="0"/>
              </a:rPr>
              <a:t>Στην συνολική ποσότητα των 44.550 </a:t>
            </a:r>
            <a:r>
              <a:rPr lang="en-US">
                <a:ea typeface="Times New Roman" pitchFamily="18" charset="0"/>
                <a:cs typeface="Calibri" pitchFamily="34" charset="0"/>
              </a:rPr>
              <a:t>t</a:t>
            </a:r>
            <a:r>
              <a:rPr lang="el-GR">
                <a:ea typeface="Times New Roman" pitchFamily="18" charset="0"/>
                <a:cs typeface="Calibri" pitchFamily="34" charset="0"/>
              </a:rPr>
              <a:t>/</a:t>
            </a:r>
            <a:r>
              <a:rPr lang="en-US">
                <a:ea typeface="Times New Roman" pitchFamily="18" charset="0"/>
                <a:cs typeface="Calibri" pitchFamily="34" charset="0"/>
              </a:rPr>
              <a:t>y</a:t>
            </a:r>
            <a:r>
              <a:rPr lang="el-GR">
                <a:ea typeface="Times New Roman" pitchFamily="18" charset="0"/>
                <a:cs typeface="Calibri" pitchFamily="34" charset="0"/>
              </a:rPr>
              <a:t> θα πρέπει να προσθέσουμε: α) τις μεγαλύτερες ποσότητες κλαδεμάτων, που θα έρχονται στην μονάδα, μετά το υποχρεωτικό σταμάτημα της καύσης τους και της συλλογής τους από την περιοχή του έργου και εκτός των οικισμών, β) Κάποιας αυξανόμενης διαχρονικά ποσότητας προδιαλεγμένων αστικών οργανικών με την λειτουργία της ΔσΠ των οικιακών οργανικών, από την περιοχή του έργου, αλλά κυρίως και από άλλες περιοχές των γειτονικών δήμων.</a:t>
            </a:r>
            <a:r>
              <a:rPr lang="el-GR" sz="1200">
                <a:ea typeface="Times New Roman" pitchFamily="18" charset="0"/>
                <a:cs typeface="Calibri" pitchFamily="34" charset="0"/>
              </a:rPr>
              <a:t> </a:t>
            </a:r>
            <a:endParaRPr lang="el-GR" sz="3200">
              <a:ea typeface="Times New Roman" pitchFamily="18" charset="0"/>
              <a:cs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9460"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sp>
        <p:nvSpPr>
          <p:cNvPr id="19461" name="4 - Ορθογώνιο"/>
          <p:cNvSpPr>
            <a:spLocks noChangeArrowheads="1"/>
          </p:cNvSpPr>
          <p:nvPr/>
        </p:nvSpPr>
        <p:spPr bwMode="auto">
          <a:xfrm>
            <a:off x="2555875" y="692150"/>
            <a:ext cx="4473575" cy="369888"/>
          </a:xfrm>
          <a:prstGeom prst="rect">
            <a:avLst/>
          </a:prstGeom>
          <a:noFill/>
          <a:ln w="9525">
            <a:noFill/>
            <a:miter lim="800000"/>
            <a:headEnd/>
            <a:tailEnd/>
          </a:ln>
        </p:spPr>
        <p:txBody>
          <a:bodyPr wrap="none">
            <a:spAutoFit/>
          </a:bodyPr>
          <a:lstStyle/>
          <a:p>
            <a:r>
              <a:rPr lang="el-GR" b="1"/>
              <a:t>Βασική επιλογή σχεδιασμού του έργου</a:t>
            </a:r>
            <a:endParaRPr lang="el-GR"/>
          </a:p>
        </p:txBody>
      </p:sp>
      <p:sp>
        <p:nvSpPr>
          <p:cNvPr id="19462" name="5 - Ορθογώνιο"/>
          <p:cNvSpPr>
            <a:spLocks noChangeArrowheads="1"/>
          </p:cNvSpPr>
          <p:nvPr/>
        </p:nvSpPr>
        <p:spPr bwMode="auto">
          <a:xfrm>
            <a:off x="1116013" y="1989138"/>
            <a:ext cx="8027987" cy="922337"/>
          </a:xfrm>
          <a:prstGeom prst="rect">
            <a:avLst/>
          </a:prstGeom>
          <a:noFill/>
          <a:ln w="9525">
            <a:noFill/>
            <a:miter lim="800000"/>
            <a:headEnd/>
            <a:tailEnd/>
          </a:ln>
        </p:spPr>
        <p:txBody>
          <a:bodyPr>
            <a:spAutoFit/>
          </a:bodyPr>
          <a:lstStyle/>
          <a:p>
            <a:r>
              <a:rPr lang="el-GR" b="1"/>
              <a:t>να δοθεί έμφαση και απόλυτη προτεραιότητα στη ανάκτηση υλικών, προς ανακύκλωση, εναλλακτική διαχείριση και κομποστοποίηση, παρά στην παραγωγή δευτερογενών καυσίμων</a:t>
            </a:r>
            <a:r>
              <a:rPr lang="el-G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484"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sp>
        <p:nvSpPr>
          <p:cNvPr id="20485" name="Rectangle 1"/>
          <p:cNvSpPr>
            <a:spLocks noChangeArrowheads="1"/>
          </p:cNvSpPr>
          <p:nvPr/>
        </p:nvSpPr>
        <p:spPr bwMode="auto">
          <a:xfrm>
            <a:off x="900113" y="0"/>
            <a:ext cx="8243887" cy="5694363"/>
          </a:xfrm>
          <a:prstGeom prst="rect">
            <a:avLst/>
          </a:prstGeom>
          <a:noFill/>
          <a:ln w="9525">
            <a:noFill/>
            <a:miter lim="800000"/>
            <a:headEnd/>
            <a:tailEnd/>
          </a:ln>
        </p:spPr>
        <p:txBody>
          <a:bodyPr anchor="ctr">
            <a:spAutoFit/>
          </a:bodyPr>
          <a:lstStyle/>
          <a:p>
            <a:pPr algn="just" eaLnBrk="0" hangingPunct="0">
              <a:buFontTx/>
              <a:buChar char="•"/>
            </a:pPr>
            <a:r>
              <a:rPr lang="el-GR" sz="2800" b="1">
                <a:latin typeface="Calibri" pitchFamily="34" charset="0"/>
                <a:cs typeface="Times New Roman" pitchFamily="18" charset="0"/>
              </a:rPr>
              <a:t>Με την υλοποίησή του έργου διασφαλίζεται η μακροπρόθεσμη ασφαλής διαχείριση των απορριμμάτων στην περιοχή, γεγονός που θα έχει άμεσα αποτελέσματα σε ότι αφορά την αναβάθμιση του περιβάλλοντος, τη διατήρηση της δημόσιας υγείας, την προστασία του εδάφους και των υπογείων υδάτων και την θετική επίδραση στον τουρισμό.</a:t>
            </a:r>
            <a:endParaRPr lang="el-GR"/>
          </a:p>
          <a:p>
            <a:pPr algn="just" eaLnBrk="0" hangingPunct="0">
              <a:buFontTx/>
              <a:buChar char="•"/>
            </a:pPr>
            <a:r>
              <a:rPr lang="el-GR" sz="2800" b="1">
                <a:latin typeface="Calibri" pitchFamily="34" charset="0"/>
                <a:cs typeface="Times New Roman" pitchFamily="18" charset="0"/>
              </a:rPr>
              <a:t>Επιπλέον η υλοποίηση των προτεινόμενων έργων αποτελεί σημαντικό κίνητρο και παράδειγμα και για άλλες περιοχές του Ελλαδικού χώρου, αφού μπορεί να συμβάλλει θετικά στην αντιμετώπιση του συνδρόμου ΝΙΜΒΥ.</a:t>
            </a:r>
            <a:endParaRPr lang="el-GR" sz="4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 TextBox"/>
          <p:cNvSpPr txBox="1">
            <a:spLocks noChangeArrowheads="1"/>
          </p:cNvSpPr>
          <p:nvPr/>
        </p:nvSpPr>
        <p:spPr bwMode="auto">
          <a:xfrm>
            <a:off x="1116013" y="981075"/>
            <a:ext cx="7715250" cy="3970338"/>
          </a:xfrm>
          <a:prstGeom prst="rect">
            <a:avLst/>
          </a:prstGeom>
          <a:noFill/>
          <a:ln w="9525">
            <a:noFill/>
            <a:miter lim="800000"/>
            <a:headEnd/>
            <a:tailEnd/>
          </a:ln>
        </p:spPr>
        <p:txBody>
          <a:bodyPr>
            <a:spAutoFit/>
          </a:bodyPr>
          <a:lstStyle/>
          <a:p>
            <a:pPr algn="ctr"/>
            <a:r>
              <a:rPr lang="el-GR" b="1">
                <a:latin typeface="Calibri" pitchFamily="34" charset="0"/>
              </a:rPr>
              <a:t>Σύντομο Ιστορικό του ΦοΔΣΑ Βόρειας Πεδιάδας Α.Ε. ΟΤΑ</a:t>
            </a:r>
          </a:p>
          <a:p>
            <a:pPr algn="ctr"/>
            <a:endParaRPr lang="el-GR" b="1">
              <a:latin typeface="Calibri" pitchFamily="34" charset="0"/>
            </a:endParaRPr>
          </a:p>
          <a:p>
            <a:r>
              <a:rPr lang="el-GR">
                <a:latin typeface="Calibri" pitchFamily="34" charset="0"/>
              </a:rPr>
              <a:t>Ο Φο.Δ.Σ.Α. Βόρειας Πεδιάδας Α.Ε. ΟΤΑ αποτελεί την διάδοχη κατάσταση της ΔΙΑΔΗΜΟΤΙΚΗΣ ΕΠΙΧΕΙΡΗΣΗΣ ΧΥΤΑ ΧΕΡΣΟΝΗΣΟΥ ΜΑΛΙΩΝ  που συστάθηκε με την αριθμ. 17209 18/08/2004  απόφαση του Γ.Γ. Περιφέρειας Κρήτης  (Φ.Ε.Κ.  1451 22/09/2004), που στόχο είχε την αποτελεσματική λειτουργία του χώρου Υγειονομικής ταφής Απορριμμάτων που βρίσκεται στην θέση πυργιά του Δήμου Χερσονήσου.</a:t>
            </a:r>
          </a:p>
          <a:p>
            <a:r>
              <a:rPr lang="el-GR" u="sng">
                <a:latin typeface="Calibri" pitchFamily="34" charset="0"/>
              </a:rPr>
              <a:t>Η συνολική έκταση του οικοπέδου του ΧΥΤΑ  είναι 193.854 τ.μ ήταν ιδιοκτησίας του Δήμου Χερσονήσου .</a:t>
            </a:r>
            <a:r>
              <a:rPr lang="el-GR">
                <a:latin typeface="Calibri" pitchFamily="34" charset="0"/>
              </a:rPr>
              <a:t>   </a:t>
            </a:r>
          </a:p>
          <a:p>
            <a:endParaRPr lang="el-GR">
              <a:latin typeface="Calibri" pitchFamily="34" charset="0"/>
            </a:endParaRPr>
          </a:p>
          <a:p>
            <a:endParaRPr lang="el-GR">
              <a:latin typeface="Calibri" pitchFamily="34" charset="0"/>
            </a:endParaRPr>
          </a:p>
          <a:p>
            <a:r>
              <a:rPr lang="el-GR">
                <a:latin typeface="Calibri" pitchFamily="34" charset="0"/>
              </a:rPr>
              <a:t>          </a:t>
            </a:r>
          </a:p>
          <a:p>
            <a:r>
              <a:rPr lang="el-GR">
                <a:latin typeface="Calibri" pitchFamily="34" charset="0"/>
              </a:rPr>
              <a:t>  </a:t>
            </a:r>
          </a:p>
        </p:txBody>
      </p:sp>
      <p:pic>
        <p:nvPicPr>
          <p:cNvPr id="3075"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 name="4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1508"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sp>
        <p:nvSpPr>
          <p:cNvPr id="21509" name="4 - Ορθογώνιο"/>
          <p:cNvSpPr>
            <a:spLocks noChangeArrowheads="1"/>
          </p:cNvSpPr>
          <p:nvPr/>
        </p:nvSpPr>
        <p:spPr bwMode="auto">
          <a:xfrm>
            <a:off x="900113" y="260350"/>
            <a:ext cx="8243887" cy="369888"/>
          </a:xfrm>
          <a:prstGeom prst="rect">
            <a:avLst/>
          </a:prstGeom>
          <a:noFill/>
          <a:ln w="9525">
            <a:noFill/>
            <a:miter lim="800000"/>
            <a:headEnd/>
            <a:tailEnd/>
          </a:ln>
        </p:spPr>
        <p:txBody>
          <a:bodyPr>
            <a:spAutoFit/>
          </a:bodyPr>
          <a:lstStyle/>
          <a:p>
            <a:r>
              <a:rPr lang="el-GR" b="1"/>
              <a:t>Συμβατότητα του έργου με τις Εθνικές και Κοινοτικές Πολιτικές</a:t>
            </a:r>
            <a:endParaRPr lang="el-GR"/>
          </a:p>
        </p:txBody>
      </p:sp>
      <p:sp>
        <p:nvSpPr>
          <p:cNvPr id="21510" name="Rectangle 1"/>
          <p:cNvSpPr>
            <a:spLocks noChangeArrowheads="1"/>
          </p:cNvSpPr>
          <p:nvPr/>
        </p:nvSpPr>
        <p:spPr bwMode="auto">
          <a:xfrm>
            <a:off x="971550" y="1401763"/>
            <a:ext cx="8172450" cy="1200150"/>
          </a:xfrm>
          <a:prstGeom prst="rect">
            <a:avLst/>
          </a:prstGeom>
          <a:noFill/>
          <a:ln w="9525">
            <a:noFill/>
            <a:miter lim="800000"/>
            <a:headEnd/>
            <a:tailEnd/>
          </a:ln>
        </p:spPr>
        <p:txBody>
          <a:bodyPr anchor="ctr">
            <a:spAutoFit/>
          </a:bodyPr>
          <a:lstStyle/>
          <a:p>
            <a:pPr eaLnBrk="0" hangingPunct="0">
              <a:buFontTx/>
              <a:buChar char="•"/>
            </a:pPr>
            <a:r>
              <a:rPr lang="el-GR" sz="2400">
                <a:latin typeface="Calibri" pitchFamily="34" charset="0"/>
                <a:ea typeface="Times New Roman" pitchFamily="18" charset="0"/>
                <a:cs typeface="Arial" charset="0"/>
              </a:rPr>
              <a:t>Οδηγία 62/1994 &amp; Νόμος 2939</a:t>
            </a:r>
            <a:endParaRPr lang="el-GR" sz="1600">
              <a:ea typeface="Times New Roman" pitchFamily="18" charset="0"/>
              <a:cs typeface="Arial" charset="0"/>
            </a:endParaRPr>
          </a:p>
          <a:p>
            <a:pPr eaLnBrk="0" hangingPunct="0">
              <a:buFontTx/>
              <a:buChar char="•"/>
            </a:pPr>
            <a:r>
              <a:rPr lang="el-GR" sz="2400">
                <a:latin typeface="Calibri" pitchFamily="34" charset="0"/>
                <a:ea typeface="Times New Roman" pitchFamily="18" charset="0"/>
                <a:cs typeface="Arial" charset="0"/>
              </a:rPr>
              <a:t>Οδηγία 31/1999 &amp; Υ.Α Η.Π. 29407/3508/02, (1572/Β/16.12.02)</a:t>
            </a:r>
            <a:endParaRPr lang="el-GR" sz="1600">
              <a:ea typeface="Times New Roman" pitchFamily="18" charset="0"/>
              <a:cs typeface="Arial" charset="0"/>
            </a:endParaRPr>
          </a:p>
          <a:p>
            <a:pPr eaLnBrk="0" hangingPunct="0">
              <a:buFontTx/>
              <a:buChar char="•"/>
            </a:pPr>
            <a:r>
              <a:rPr lang="el-GR" sz="2400">
                <a:latin typeface="Calibri" pitchFamily="34" charset="0"/>
                <a:ea typeface="Times New Roman" pitchFamily="18" charset="0"/>
                <a:cs typeface="Arial" charset="0"/>
              </a:rPr>
              <a:t>Οδηγία 98/2008 &amp; Νόμος 4042 ΦΕΚ 24/Α/13.2.2012</a:t>
            </a:r>
            <a:endParaRPr lang="el-GR" sz="4000">
              <a:ea typeface="Times New Roman" pitchFamily="18" charset="0"/>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Xyta4\backup_xyta\fotos XYTA  1\χωροθέτηση νέας μονάδας.png"/>
          <p:cNvPicPr>
            <a:picLocks noChangeAspect="1" noChangeArrowheads="1"/>
          </p:cNvPicPr>
          <p:nvPr/>
        </p:nvPicPr>
        <p:blipFill>
          <a:blip r:embed="rId2" cstate="print"/>
          <a:srcRect/>
          <a:stretch>
            <a:fillRect/>
          </a:stretch>
        </p:blipFill>
        <p:spPr bwMode="auto">
          <a:xfrm>
            <a:off x="-1876425" y="-866775"/>
            <a:ext cx="12896850" cy="8591550"/>
          </a:xfrm>
          <a:prstGeom prst="rect">
            <a:avLst/>
          </a:prstGeom>
          <a:noFill/>
          <a:ln w="9525">
            <a:noFill/>
            <a:miter lim="800000"/>
            <a:headEnd/>
            <a:tailEnd/>
          </a:ln>
        </p:spPr>
      </p:pic>
      <p:sp>
        <p:nvSpPr>
          <p:cNvPr id="22531" name="4 - TextBox"/>
          <p:cNvSpPr txBox="1">
            <a:spLocks noChangeArrowheads="1"/>
          </p:cNvSpPr>
          <p:nvPr/>
        </p:nvSpPr>
        <p:spPr bwMode="auto">
          <a:xfrm>
            <a:off x="-1143000" y="-369888"/>
            <a:ext cx="5180013" cy="369888"/>
          </a:xfrm>
          <a:prstGeom prst="rect">
            <a:avLst/>
          </a:prstGeom>
          <a:noFill/>
          <a:ln w="9525">
            <a:noFill/>
            <a:miter lim="800000"/>
            <a:headEnd/>
            <a:tailEnd/>
          </a:ln>
        </p:spPr>
        <p:txBody>
          <a:bodyPr wrap="none">
            <a:spAutoFit/>
          </a:bodyPr>
          <a:lstStyle/>
          <a:p>
            <a:r>
              <a:rPr lang="el-GR" b="1">
                <a:latin typeface="Calibri" pitchFamily="34" charset="0"/>
              </a:rPr>
              <a:t>Χωροθέτηση της νέας Μονάδας Επεξεργασίας  ΑΣΑ </a:t>
            </a:r>
          </a:p>
        </p:txBody>
      </p:sp>
      <p:cxnSp>
        <p:nvCxnSpPr>
          <p:cNvPr id="8" name="7 - Καμπύλη γραμμή σύνδεσης"/>
          <p:cNvCxnSpPr/>
          <p:nvPr/>
        </p:nvCxnSpPr>
        <p:spPr>
          <a:xfrm>
            <a:off x="0" y="0"/>
            <a:ext cx="6072188" cy="1500188"/>
          </a:xfrm>
          <a:prstGeom prst="curvedConnector3">
            <a:avLst>
              <a:gd name="adj1" fmla="val 9529"/>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Xyta4\backup_xyta\fotos XYTA  1\3o κύτταρο.png"/>
          <p:cNvPicPr>
            <a:picLocks noChangeAspect="1" noChangeArrowheads="1"/>
          </p:cNvPicPr>
          <p:nvPr/>
        </p:nvPicPr>
        <p:blipFill>
          <a:blip r:embed="rId2" cstate="print"/>
          <a:srcRect/>
          <a:stretch>
            <a:fillRect/>
          </a:stretch>
        </p:blipFill>
        <p:spPr bwMode="auto">
          <a:xfrm>
            <a:off x="-1714500" y="-928688"/>
            <a:ext cx="12601575" cy="8677276"/>
          </a:xfrm>
          <a:prstGeom prst="rect">
            <a:avLst/>
          </a:prstGeom>
          <a:noFill/>
          <a:ln w="9525">
            <a:noFill/>
            <a:miter lim="800000"/>
            <a:headEnd/>
            <a:tailEnd/>
          </a:ln>
        </p:spPr>
      </p:pic>
      <p:sp>
        <p:nvSpPr>
          <p:cNvPr id="23555" name="2 - TextBox"/>
          <p:cNvSpPr txBox="1">
            <a:spLocks noChangeArrowheads="1"/>
          </p:cNvSpPr>
          <p:nvPr/>
        </p:nvSpPr>
        <p:spPr bwMode="auto">
          <a:xfrm>
            <a:off x="0" y="0"/>
            <a:ext cx="3109913" cy="646113"/>
          </a:xfrm>
          <a:prstGeom prst="rect">
            <a:avLst/>
          </a:prstGeom>
          <a:noFill/>
          <a:ln w="9525">
            <a:noFill/>
            <a:miter lim="800000"/>
            <a:headEnd/>
            <a:tailEnd/>
          </a:ln>
        </p:spPr>
        <p:txBody>
          <a:bodyPr wrap="none">
            <a:spAutoFit/>
          </a:bodyPr>
          <a:lstStyle/>
          <a:p>
            <a:pPr algn="ctr"/>
            <a:r>
              <a:rPr lang="el-GR" b="1">
                <a:latin typeface="Calibri" pitchFamily="34" charset="0"/>
              </a:rPr>
              <a:t>Μετατροπή του ΧΥΤΑ σε ΧΥΤΥ </a:t>
            </a:r>
          </a:p>
          <a:p>
            <a:pPr algn="ctr"/>
            <a:r>
              <a:rPr lang="el-GR" b="1">
                <a:latin typeface="Calibri" pitchFamily="34" charset="0"/>
              </a:rPr>
              <a:t>και νέο κύτταρο  </a:t>
            </a:r>
          </a:p>
        </p:txBody>
      </p:sp>
      <p:cxnSp>
        <p:nvCxnSpPr>
          <p:cNvPr id="5" name="4 - Καμπύλη γραμμή σύνδεσης"/>
          <p:cNvCxnSpPr/>
          <p:nvPr/>
        </p:nvCxnSpPr>
        <p:spPr>
          <a:xfrm rot="16200000" flipH="1">
            <a:off x="1000125" y="928688"/>
            <a:ext cx="2428875" cy="1857375"/>
          </a:xfrm>
          <a:prstGeom prst="curved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4580"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sp>
        <p:nvSpPr>
          <p:cNvPr id="24581" name="5 - TextBox">
            <a:hlinkClick r:id="rId3" action="ppaction://hlinkfile"/>
          </p:cNvPr>
          <p:cNvSpPr txBox="1">
            <a:spLocks noChangeArrowheads="1"/>
          </p:cNvSpPr>
          <p:nvPr/>
        </p:nvSpPr>
        <p:spPr bwMode="auto">
          <a:xfrm>
            <a:off x="2843213" y="1844675"/>
            <a:ext cx="2270125" cy="369888"/>
          </a:xfrm>
          <a:prstGeom prst="rect">
            <a:avLst/>
          </a:prstGeom>
          <a:noFill/>
          <a:ln w="9525">
            <a:noFill/>
            <a:miter lim="800000"/>
            <a:headEnd/>
            <a:tailEnd/>
          </a:ln>
        </p:spPr>
        <p:txBody>
          <a:bodyPr wrap="none">
            <a:spAutoFit/>
          </a:bodyPr>
          <a:lstStyle/>
          <a:p>
            <a:r>
              <a:rPr lang="el-GR">
                <a:hlinkClick r:id="rId3" action="ppaction://hlinkfile"/>
              </a:rPr>
              <a:t>ΔΙΑΓΡΑΜΜΑ ΡΟΗΣ </a:t>
            </a:r>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p:cNvPicPr>
            <a:picLocks noChangeAspect="1" noChangeArrowheads="1"/>
          </p:cNvPicPr>
          <p:nvPr/>
        </p:nvPicPr>
        <p:blipFill>
          <a:blip r:embed="rId2" cstate="print"/>
          <a:srcRect/>
          <a:stretch>
            <a:fillRect/>
          </a:stretch>
        </p:blipFill>
        <p:spPr bwMode="auto">
          <a:xfrm>
            <a:off x="0" y="1484313"/>
            <a:ext cx="9144000" cy="3679825"/>
          </a:xfrm>
          <a:prstGeom prst="rect">
            <a:avLst/>
          </a:prstGeom>
          <a:noFill/>
          <a:ln w="9525">
            <a:noFill/>
            <a:miter lim="800000"/>
            <a:headEnd/>
            <a:tailEnd/>
          </a:ln>
        </p:spPr>
      </p:pic>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5605" name="Picture 4" descr="fodsa"/>
          <p:cNvPicPr>
            <a:picLocks noChangeAspect="1" noChangeArrowheads="1"/>
          </p:cNvPicPr>
          <p:nvPr/>
        </p:nvPicPr>
        <p:blipFill>
          <a:blip r:embed="rId3" cstate="print"/>
          <a:srcRect/>
          <a:stretch>
            <a:fillRect/>
          </a:stretch>
        </p:blipFill>
        <p:spPr bwMode="auto">
          <a:xfrm>
            <a:off x="0" y="6286500"/>
            <a:ext cx="782638" cy="5715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p:cNvPicPr>
            <a:picLocks noChangeAspect="1" noChangeArrowheads="1"/>
          </p:cNvPicPr>
          <p:nvPr/>
        </p:nvPicPr>
        <p:blipFill>
          <a:blip r:embed="rId2" cstate="print"/>
          <a:srcRect/>
          <a:stretch>
            <a:fillRect/>
          </a:stretch>
        </p:blipFill>
        <p:spPr bwMode="auto">
          <a:xfrm>
            <a:off x="0" y="0"/>
            <a:ext cx="9034463" cy="6021388"/>
          </a:xfrm>
          <a:prstGeom prst="rect">
            <a:avLst/>
          </a:prstGeom>
          <a:noFill/>
          <a:ln w="9525">
            <a:noFill/>
            <a:miter lim="800000"/>
            <a:headEnd/>
            <a:tailEnd/>
          </a:ln>
        </p:spPr>
      </p:pic>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6629" name="Picture 4" descr="fodsa"/>
          <p:cNvPicPr>
            <a:picLocks noChangeAspect="1" noChangeArrowheads="1"/>
          </p:cNvPicPr>
          <p:nvPr/>
        </p:nvPicPr>
        <p:blipFill>
          <a:blip r:embed="rId3" cstate="print"/>
          <a:srcRect/>
          <a:stretch>
            <a:fillRect/>
          </a:stretch>
        </p:blipFill>
        <p:spPr bwMode="auto">
          <a:xfrm>
            <a:off x="0" y="6286500"/>
            <a:ext cx="782638" cy="5715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250825" y="0"/>
            <a:ext cx="8893175" cy="5942013"/>
          </a:xfrm>
          <a:prstGeom prst="rect">
            <a:avLst/>
          </a:prstGeom>
          <a:noFill/>
          <a:ln w="9525">
            <a:noFill/>
            <a:miter lim="800000"/>
            <a:headEnd/>
            <a:tailEnd/>
          </a:ln>
        </p:spPr>
      </p:pic>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7653" name="Picture 4" descr="fodsa"/>
          <p:cNvPicPr>
            <a:picLocks noChangeAspect="1" noChangeArrowheads="1"/>
          </p:cNvPicPr>
          <p:nvPr/>
        </p:nvPicPr>
        <p:blipFill>
          <a:blip r:embed="rId3" cstate="print"/>
          <a:srcRect/>
          <a:stretch>
            <a:fillRect/>
          </a:stretch>
        </p:blipFill>
        <p:spPr bwMode="auto">
          <a:xfrm>
            <a:off x="0" y="6286500"/>
            <a:ext cx="782638" cy="5715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266700" y="0"/>
            <a:ext cx="8877300" cy="6165850"/>
          </a:xfrm>
          <a:prstGeom prst="rect">
            <a:avLst/>
          </a:prstGeom>
          <a:noFill/>
          <a:ln w="9525">
            <a:noFill/>
            <a:miter lim="800000"/>
            <a:headEnd/>
            <a:tailEnd/>
          </a:ln>
        </p:spPr>
      </p:pic>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8677" name="Picture 4" descr="fodsa"/>
          <p:cNvPicPr>
            <a:picLocks noChangeAspect="1" noChangeArrowheads="1"/>
          </p:cNvPicPr>
          <p:nvPr/>
        </p:nvPicPr>
        <p:blipFill>
          <a:blip r:embed="rId3" cstate="print"/>
          <a:srcRect/>
          <a:stretch>
            <a:fillRect/>
          </a:stretch>
        </p:blipFill>
        <p:spPr bwMode="auto">
          <a:xfrm>
            <a:off x="0" y="6286500"/>
            <a:ext cx="782638" cy="5715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9700"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sp>
        <p:nvSpPr>
          <p:cNvPr id="29701" name="5 - Ορθογώνιο"/>
          <p:cNvSpPr>
            <a:spLocks noChangeArrowheads="1"/>
          </p:cNvSpPr>
          <p:nvPr/>
        </p:nvSpPr>
        <p:spPr bwMode="auto">
          <a:xfrm>
            <a:off x="900113" y="620713"/>
            <a:ext cx="8243887" cy="2308225"/>
          </a:xfrm>
          <a:prstGeom prst="rect">
            <a:avLst/>
          </a:prstGeom>
          <a:noFill/>
          <a:ln w="9525">
            <a:noFill/>
            <a:miter lim="800000"/>
            <a:headEnd/>
            <a:tailEnd/>
          </a:ln>
        </p:spPr>
        <p:txBody>
          <a:bodyPr>
            <a:spAutoFit/>
          </a:bodyPr>
          <a:lstStyle/>
          <a:p>
            <a:r>
              <a:rPr lang="el-GR" sz="2400" b="1"/>
              <a:t>ΚΟΜΠΟΣΤΟΠΟΙΗΣΗ</a:t>
            </a:r>
            <a:r>
              <a:rPr lang="el-GR" sz="2400"/>
              <a:t> </a:t>
            </a:r>
            <a:endParaRPr lang="en-GB" sz="2400"/>
          </a:p>
          <a:p>
            <a:endParaRPr lang="en-GB" sz="2400"/>
          </a:p>
          <a:p>
            <a:r>
              <a:rPr lang="el-GR" sz="2400"/>
              <a:t>Κοµποστοποίηση είναι η ελεγχόµενη αερόβια βιολογική οξειδωτική διαδικασία αποικοδόµησης και σταθεροποίησης οργανικών υλικών που λαµβάνει χώρα υπό συνθήκες που οδηγούν στην ανάπτυξη θερµοκρασιών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0724"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sp>
        <p:nvSpPr>
          <p:cNvPr id="30725" name="Rectangle 1"/>
          <p:cNvSpPr>
            <a:spLocks noChangeArrowheads="1"/>
          </p:cNvSpPr>
          <p:nvPr/>
        </p:nvSpPr>
        <p:spPr bwMode="auto">
          <a:xfrm>
            <a:off x="971550" y="0"/>
            <a:ext cx="8172450" cy="6124575"/>
          </a:xfrm>
          <a:prstGeom prst="rect">
            <a:avLst/>
          </a:prstGeom>
          <a:noFill/>
          <a:ln w="9525">
            <a:noFill/>
            <a:miter lim="800000"/>
            <a:headEnd/>
            <a:tailEnd/>
          </a:ln>
        </p:spPr>
        <p:txBody>
          <a:bodyPr anchor="ctr">
            <a:spAutoFit/>
          </a:bodyPr>
          <a:lstStyle/>
          <a:p>
            <a:pPr eaLnBrk="0" hangingPunct="0"/>
            <a:r>
              <a:rPr lang="el-GR" sz="2800">
                <a:latin typeface="Calibri" pitchFamily="34" charset="0"/>
                <a:cs typeface="Times New Roman" pitchFamily="18" charset="0"/>
              </a:rPr>
              <a:t>Οι κυριότερες ο</a:t>
            </a:r>
            <a:r>
              <a:rPr lang="el-GR" sz="2800">
                <a:cs typeface="Times New Roman" pitchFamily="18" charset="0"/>
              </a:rPr>
              <a:t>µ</a:t>
            </a:r>
            <a:r>
              <a:rPr lang="el-GR" sz="2800">
                <a:latin typeface="Calibri" pitchFamily="34" charset="0"/>
                <a:cs typeface="Times New Roman" pitchFamily="18" charset="0"/>
              </a:rPr>
              <a:t>άδες οργανικών ουσιών που βρίσκονται στα ΒΑΑ είναι οι πρωτεΐνες (3-4%) τα λίπη (2-4%)  τα σάκχαρα (8-10 %)  οι κυτταρίνες (44-50%)  και οι λιγνίνες (12-15%) .  Τα   υλικά   που   συνιστούν   τα   ΒΑΑ    ανάλογα   </a:t>
            </a:r>
            <a:r>
              <a:rPr lang="el-GR" sz="2800">
                <a:cs typeface="Times New Roman" pitchFamily="18" charset="0"/>
              </a:rPr>
              <a:t>µ</a:t>
            </a:r>
            <a:r>
              <a:rPr lang="el-GR" sz="2800">
                <a:latin typeface="Calibri" pitchFamily="34" charset="0"/>
                <a:cs typeface="Times New Roman" pitchFamily="18" charset="0"/>
              </a:rPr>
              <a:t>ε   το   βαθ</a:t>
            </a:r>
            <a:r>
              <a:rPr lang="el-GR" sz="2800">
                <a:cs typeface="Times New Roman" pitchFamily="18" charset="0"/>
              </a:rPr>
              <a:t>µ</a:t>
            </a:r>
            <a:r>
              <a:rPr lang="el-GR" sz="2800">
                <a:latin typeface="Calibri" pitchFamily="34" charset="0"/>
                <a:cs typeface="Times New Roman" pitchFamily="18" charset="0"/>
              </a:rPr>
              <a:t>ό βιοαποδο</a:t>
            </a:r>
            <a:r>
              <a:rPr lang="el-GR" sz="2800">
                <a:cs typeface="Times New Roman" pitchFamily="18" charset="0"/>
              </a:rPr>
              <a:t>µ</a:t>
            </a:r>
            <a:r>
              <a:rPr lang="el-GR" sz="2800">
                <a:latin typeface="Calibri" pitchFamily="34" charset="0"/>
                <a:cs typeface="Times New Roman" pitchFamily="18" charset="0"/>
              </a:rPr>
              <a:t>ησι</a:t>
            </a:r>
            <a:r>
              <a:rPr lang="el-GR" sz="2800">
                <a:cs typeface="Times New Roman" pitchFamily="18" charset="0"/>
              </a:rPr>
              <a:t>µ</a:t>
            </a:r>
            <a:r>
              <a:rPr lang="el-GR" sz="2800">
                <a:latin typeface="Calibri" pitchFamily="34" charset="0"/>
                <a:cs typeface="Times New Roman" pitchFamily="18" charset="0"/>
              </a:rPr>
              <a:t>ότητάς τους χωρίζονται στις εξής κατηγορίες.</a:t>
            </a:r>
            <a:endParaRPr lang="el-GR"/>
          </a:p>
          <a:p>
            <a:pPr eaLnBrk="0" hangingPunct="0">
              <a:buFontTx/>
              <a:buChar char="•"/>
            </a:pPr>
            <a:r>
              <a:rPr lang="el-GR" sz="2800">
                <a:latin typeface="Calibri" pitchFamily="34" charset="0"/>
                <a:cs typeface="Times New Roman" pitchFamily="18" charset="0"/>
              </a:rPr>
              <a:t>Εύκολα αποδο</a:t>
            </a:r>
            <a:r>
              <a:rPr lang="el-GR" sz="2800">
                <a:cs typeface="Times New Roman" pitchFamily="18" charset="0"/>
              </a:rPr>
              <a:t>µ</a:t>
            </a:r>
            <a:r>
              <a:rPr lang="el-GR" sz="2800">
                <a:latin typeface="Calibri" pitchFamily="34" charset="0"/>
                <a:cs typeface="Times New Roman" pitchFamily="18" charset="0"/>
              </a:rPr>
              <a:t>ήσι</a:t>
            </a:r>
            <a:r>
              <a:rPr lang="el-GR" sz="2800">
                <a:cs typeface="Times New Roman" pitchFamily="18" charset="0"/>
              </a:rPr>
              <a:t>µ</a:t>
            </a:r>
            <a:r>
              <a:rPr lang="el-GR" sz="2800">
                <a:latin typeface="Calibri" pitchFamily="34" charset="0"/>
                <a:cs typeface="Times New Roman" pitchFamily="18" charset="0"/>
              </a:rPr>
              <a:t>α υλικά  σάκχαρα ά</a:t>
            </a:r>
            <a:r>
              <a:rPr lang="el-GR" sz="2800">
                <a:cs typeface="Times New Roman" pitchFamily="18" charset="0"/>
              </a:rPr>
              <a:t>µ</a:t>
            </a:r>
            <a:r>
              <a:rPr lang="el-GR" sz="2800">
                <a:latin typeface="Calibri" pitchFamily="34" charset="0"/>
                <a:cs typeface="Times New Roman" pitchFamily="18" charset="0"/>
              </a:rPr>
              <a:t>υλο η</a:t>
            </a:r>
            <a:r>
              <a:rPr lang="el-GR" sz="2800">
                <a:cs typeface="Times New Roman" pitchFamily="18" charset="0"/>
              </a:rPr>
              <a:t>µ</a:t>
            </a:r>
            <a:r>
              <a:rPr lang="el-GR" sz="2800">
                <a:latin typeface="Calibri" pitchFamily="34" charset="0"/>
                <a:cs typeface="Times New Roman" pitchFamily="18" charset="0"/>
              </a:rPr>
              <a:t>ικυτταρίνες </a:t>
            </a:r>
            <a:r>
              <a:rPr lang="el-GR" sz="2800">
                <a:cs typeface="Times New Roman" pitchFamily="18" charset="0"/>
              </a:rPr>
              <a:t>µ</a:t>
            </a:r>
            <a:r>
              <a:rPr lang="el-GR" sz="2800">
                <a:latin typeface="Calibri" pitchFamily="34" charset="0"/>
                <a:cs typeface="Times New Roman" pitchFamily="18" charset="0"/>
              </a:rPr>
              <a:t>ερικές πρωτεΐνες.</a:t>
            </a:r>
            <a:endParaRPr lang="el-GR"/>
          </a:p>
          <a:p>
            <a:pPr eaLnBrk="0" hangingPunct="0">
              <a:buFontTx/>
              <a:buChar char="•"/>
            </a:pPr>
            <a:r>
              <a:rPr lang="el-GR" sz="2800">
                <a:latin typeface="Calibri" pitchFamily="34" charset="0"/>
                <a:cs typeface="Times New Roman" pitchFamily="18" charset="0"/>
              </a:rPr>
              <a:t>Υλικά   που   χρειάζονται   αρκετό   διάστη</a:t>
            </a:r>
            <a:r>
              <a:rPr lang="el-GR" sz="2800">
                <a:cs typeface="Times New Roman" pitchFamily="18" charset="0"/>
              </a:rPr>
              <a:t>µ</a:t>
            </a:r>
            <a:r>
              <a:rPr lang="el-GR" sz="2800">
                <a:latin typeface="Calibri" pitchFamily="34" charset="0"/>
                <a:cs typeface="Times New Roman" pitchFamily="18" charset="0"/>
              </a:rPr>
              <a:t>α  και   κατάλληλες   συνθήκες   για   να αποδο</a:t>
            </a:r>
            <a:r>
              <a:rPr lang="el-GR" sz="2800">
                <a:cs typeface="Times New Roman" pitchFamily="18" charset="0"/>
              </a:rPr>
              <a:t>µ</a:t>
            </a:r>
            <a:r>
              <a:rPr lang="el-GR" sz="2800">
                <a:latin typeface="Calibri" pitchFamily="34" charset="0"/>
                <a:cs typeface="Times New Roman" pitchFamily="18" charset="0"/>
              </a:rPr>
              <a:t>ηθούν  κυτταρίνες λίπη και ορισ</a:t>
            </a:r>
            <a:r>
              <a:rPr lang="el-GR" sz="2800">
                <a:cs typeface="Times New Roman" pitchFamily="18" charset="0"/>
              </a:rPr>
              <a:t>µ</a:t>
            </a:r>
            <a:r>
              <a:rPr lang="el-GR" sz="2800">
                <a:latin typeface="Calibri" pitchFamily="34" charset="0"/>
                <a:cs typeface="Times New Roman" pitchFamily="18" charset="0"/>
              </a:rPr>
              <a:t>ένες πρωτεΐνες.</a:t>
            </a:r>
            <a:endParaRPr lang="el-GR"/>
          </a:p>
          <a:p>
            <a:pPr eaLnBrk="0" hangingPunct="0">
              <a:buFontTx/>
              <a:buChar char="•"/>
            </a:pPr>
            <a:r>
              <a:rPr lang="el-GR" sz="2800">
                <a:latin typeface="Calibri" pitchFamily="34" charset="0"/>
                <a:cs typeface="Times New Roman" pitchFamily="18" charset="0"/>
              </a:rPr>
              <a:t>Υλικά αρκετά ανθεκτικά στην αποδό</a:t>
            </a:r>
            <a:r>
              <a:rPr lang="el-GR" sz="2800">
                <a:cs typeface="Times New Roman" pitchFamily="18" charset="0"/>
              </a:rPr>
              <a:t>µ</a:t>
            </a:r>
            <a:r>
              <a:rPr lang="el-GR" sz="2800">
                <a:latin typeface="Calibri" pitchFamily="34" charset="0"/>
                <a:cs typeface="Times New Roman" pitchFamily="18" charset="0"/>
              </a:rPr>
              <a:t>ηση  λιγνίνες και κερατίνες.</a:t>
            </a:r>
            <a:endParaRPr lang="el-GR" sz="4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 TextBox"/>
          <p:cNvSpPr txBox="1">
            <a:spLocks noChangeArrowheads="1"/>
          </p:cNvSpPr>
          <p:nvPr/>
        </p:nvSpPr>
        <p:spPr bwMode="auto">
          <a:xfrm>
            <a:off x="1258888" y="1341438"/>
            <a:ext cx="7500937" cy="3692525"/>
          </a:xfrm>
          <a:prstGeom prst="rect">
            <a:avLst/>
          </a:prstGeom>
          <a:noFill/>
          <a:ln w="9525">
            <a:noFill/>
            <a:miter lim="800000"/>
            <a:headEnd/>
            <a:tailEnd/>
          </a:ln>
        </p:spPr>
        <p:txBody>
          <a:bodyPr>
            <a:spAutoFit/>
          </a:bodyPr>
          <a:lstStyle/>
          <a:p>
            <a:pPr algn="ctr"/>
            <a:endParaRPr lang="en-US" b="1">
              <a:latin typeface="Calibri" pitchFamily="34" charset="0"/>
            </a:endParaRPr>
          </a:p>
          <a:p>
            <a:r>
              <a:rPr lang="el-GR">
                <a:latin typeface="Calibri" pitchFamily="34" charset="0"/>
              </a:rPr>
              <a:t>Ο χώρος είναι  οπτικά απομονωμένος από τη γύρω περιοχή, και οι αποστάσεις σε ευθεία γραμμή από τις γύρω κατοικημένες περιοχές είναι:</a:t>
            </a:r>
          </a:p>
          <a:p>
            <a:pPr algn="ctr"/>
            <a:r>
              <a:rPr lang="el-GR">
                <a:latin typeface="Calibri" pitchFamily="34" charset="0"/>
              </a:rPr>
              <a:t>4,2</a:t>
            </a:r>
            <a:r>
              <a:rPr lang="en-US">
                <a:latin typeface="Calibri" pitchFamily="34" charset="0"/>
              </a:rPr>
              <a:t> Km </a:t>
            </a:r>
            <a:r>
              <a:rPr lang="el-GR">
                <a:latin typeface="Calibri" pitchFamily="34" charset="0"/>
              </a:rPr>
              <a:t>από Λ. Χερσονήσου</a:t>
            </a:r>
          </a:p>
          <a:p>
            <a:pPr algn="ctr"/>
            <a:r>
              <a:rPr lang="el-GR">
                <a:latin typeface="Calibri" pitchFamily="34" charset="0"/>
              </a:rPr>
              <a:t>3,5</a:t>
            </a:r>
            <a:r>
              <a:rPr lang="en-US">
                <a:latin typeface="Calibri" pitchFamily="34" charset="0"/>
              </a:rPr>
              <a:t> Km</a:t>
            </a:r>
            <a:r>
              <a:rPr lang="el-GR">
                <a:latin typeface="Calibri" pitchFamily="34" charset="0"/>
              </a:rPr>
              <a:t>  από Χερσόνησο </a:t>
            </a:r>
          </a:p>
          <a:p>
            <a:pPr algn="ctr"/>
            <a:r>
              <a:rPr lang="el-GR">
                <a:latin typeface="Calibri" pitchFamily="34" charset="0"/>
              </a:rPr>
              <a:t>4,0 </a:t>
            </a:r>
            <a:r>
              <a:rPr lang="en-US">
                <a:latin typeface="Calibri" pitchFamily="34" charset="0"/>
              </a:rPr>
              <a:t>Km</a:t>
            </a:r>
            <a:r>
              <a:rPr lang="el-GR">
                <a:latin typeface="Calibri" pitchFamily="34" charset="0"/>
              </a:rPr>
              <a:t> από Καλό Χωριό </a:t>
            </a:r>
          </a:p>
          <a:p>
            <a:pPr algn="ctr"/>
            <a:r>
              <a:rPr lang="el-GR">
                <a:latin typeface="Calibri" pitchFamily="34" charset="0"/>
              </a:rPr>
              <a:t>2,2</a:t>
            </a:r>
            <a:r>
              <a:rPr lang="en-US">
                <a:latin typeface="Calibri" pitchFamily="34" charset="0"/>
              </a:rPr>
              <a:t> Km</a:t>
            </a:r>
            <a:r>
              <a:rPr lang="el-GR">
                <a:latin typeface="Calibri" pitchFamily="34" charset="0"/>
              </a:rPr>
              <a:t>  από Ποταμιές</a:t>
            </a:r>
          </a:p>
          <a:p>
            <a:pPr algn="ctr"/>
            <a:r>
              <a:rPr lang="el-GR">
                <a:latin typeface="Calibri" pitchFamily="34" charset="0"/>
              </a:rPr>
              <a:t>4,0 </a:t>
            </a:r>
            <a:r>
              <a:rPr lang="en-US">
                <a:latin typeface="Calibri" pitchFamily="34" charset="0"/>
              </a:rPr>
              <a:t>Km</a:t>
            </a:r>
            <a:r>
              <a:rPr lang="el-GR">
                <a:latin typeface="Calibri" pitchFamily="34" charset="0"/>
              </a:rPr>
              <a:t> από Μοχό</a:t>
            </a:r>
          </a:p>
          <a:p>
            <a:pPr algn="ctr"/>
            <a:r>
              <a:rPr lang="el-GR">
                <a:latin typeface="Calibri" pitchFamily="34" charset="0"/>
              </a:rPr>
              <a:t>3,2</a:t>
            </a:r>
            <a:r>
              <a:rPr lang="en-US">
                <a:latin typeface="Calibri" pitchFamily="34" charset="0"/>
              </a:rPr>
              <a:t> Km</a:t>
            </a:r>
            <a:r>
              <a:rPr lang="el-GR">
                <a:latin typeface="Calibri" pitchFamily="34" charset="0"/>
              </a:rPr>
              <a:t>  από Πισκοπιανό</a:t>
            </a:r>
          </a:p>
          <a:p>
            <a:pPr algn="ctr"/>
            <a:r>
              <a:rPr lang="el-GR">
                <a:latin typeface="Calibri" pitchFamily="34" charset="0"/>
              </a:rPr>
              <a:t>3,2</a:t>
            </a:r>
            <a:r>
              <a:rPr lang="en-US">
                <a:latin typeface="Calibri" pitchFamily="34" charset="0"/>
              </a:rPr>
              <a:t> Km</a:t>
            </a:r>
            <a:r>
              <a:rPr lang="el-GR">
                <a:latin typeface="Calibri" pitchFamily="34" charset="0"/>
              </a:rPr>
              <a:t>  από Κουτουλουφάρι</a:t>
            </a:r>
          </a:p>
          <a:p>
            <a:pPr algn="ctr"/>
            <a:endParaRPr lang="en-US" b="1">
              <a:latin typeface="Calibri" pitchFamily="34" charset="0"/>
            </a:endParaRPr>
          </a:p>
          <a:p>
            <a:pPr algn="ctr"/>
            <a:endParaRPr lang="en-US" b="1">
              <a:latin typeface="Calibri" pitchFamily="34" charset="0"/>
            </a:endParaRPr>
          </a:p>
          <a:p>
            <a:endParaRPr lang="el-GR">
              <a:latin typeface="Calibri" pitchFamily="34" charset="0"/>
            </a:endParaRPr>
          </a:p>
        </p:txBody>
      </p:sp>
      <p:pic>
        <p:nvPicPr>
          <p:cNvPr id="4099"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 name="4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1748"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sp>
        <p:nvSpPr>
          <p:cNvPr id="31749" name="Rectangle 1"/>
          <p:cNvSpPr>
            <a:spLocks noChangeArrowheads="1"/>
          </p:cNvSpPr>
          <p:nvPr/>
        </p:nvSpPr>
        <p:spPr bwMode="auto">
          <a:xfrm>
            <a:off x="900113" y="620713"/>
            <a:ext cx="8243887" cy="4894262"/>
          </a:xfrm>
          <a:prstGeom prst="rect">
            <a:avLst/>
          </a:prstGeom>
          <a:noFill/>
          <a:ln w="9525">
            <a:noFill/>
            <a:miter lim="800000"/>
            <a:headEnd/>
            <a:tailEnd/>
          </a:ln>
        </p:spPr>
        <p:txBody>
          <a:bodyPr anchor="ctr">
            <a:spAutoFit/>
          </a:bodyPr>
          <a:lstStyle/>
          <a:p>
            <a:pPr eaLnBrk="0" hangingPunct="0"/>
            <a:r>
              <a:rPr lang="el-GR" sz="3200" b="1">
                <a:latin typeface="Calibri" pitchFamily="34" charset="0"/>
                <a:cs typeface="Times New Roman" pitchFamily="18" charset="0"/>
              </a:rPr>
              <a:t>Θερ</a:t>
            </a:r>
            <a:r>
              <a:rPr lang="el-GR" sz="3200" b="1">
                <a:cs typeface="Times New Roman" pitchFamily="18" charset="0"/>
              </a:rPr>
              <a:t>µ</a:t>
            </a:r>
            <a:r>
              <a:rPr lang="el-GR" sz="3200" b="1">
                <a:latin typeface="Calibri" pitchFamily="34" charset="0"/>
                <a:cs typeface="Times New Roman" pitchFamily="18" charset="0"/>
              </a:rPr>
              <a:t>οκρασία</a:t>
            </a:r>
            <a:endParaRPr lang="el-GR"/>
          </a:p>
          <a:p>
            <a:pPr eaLnBrk="0" hangingPunct="0"/>
            <a:r>
              <a:rPr lang="el-GR" sz="2800">
                <a:latin typeface="Calibri" pitchFamily="34" charset="0"/>
                <a:cs typeface="Times New Roman" pitchFamily="18" charset="0"/>
              </a:rPr>
              <a:t>Η δράση των </a:t>
            </a:r>
            <a:r>
              <a:rPr lang="el-GR" sz="2800">
                <a:cs typeface="Times New Roman" pitchFamily="18" charset="0"/>
              </a:rPr>
              <a:t>µ</a:t>
            </a:r>
            <a:r>
              <a:rPr lang="el-GR" sz="2800">
                <a:latin typeface="Calibri" pitchFamily="34" charset="0"/>
                <a:cs typeface="Times New Roman" pitchFamily="18" charset="0"/>
              </a:rPr>
              <a:t>ικροοργανισ</a:t>
            </a:r>
            <a:r>
              <a:rPr lang="el-GR" sz="2800">
                <a:cs typeface="Times New Roman" pitchFamily="18" charset="0"/>
              </a:rPr>
              <a:t>µ</a:t>
            </a:r>
            <a:r>
              <a:rPr lang="el-GR" sz="2800">
                <a:latin typeface="Calibri" pitchFamily="34" charset="0"/>
                <a:cs typeface="Times New Roman" pitchFamily="18" charset="0"/>
              </a:rPr>
              <a:t>ών προκαλεί αύξηση της θερ</a:t>
            </a:r>
            <a:r>
              <a:rPr lang="el-GR" sz="2800">
                <a:cs typeface="Times New Roman" pitchFamily="18" charset="0"/>
              </a:rPr>
              <a:t>µ</a:t>
            </a:r>
            <a:r>
              <a:rPr lang="el-GR" sz="2800">
                <a:latin typeface="Calibri" pitchFamily="34" charset="0"/>
                <a:cs typeface="Times New Roman" pitchFamily="18" charset="0"/>
              </a:rPr>
              <a:t>οκρασίας η οποία αν δεν ελεγχθεί </a:t>
            </a:r>
            <a:r>
              <a:rPr lang="el-GR" sz="2800">
                <a:cs typeface="Times New Roman" pitchFamily="18" charset="0"/>
              </a:rPr>
              <a:t>µ</a:t>
            </a:r>
            <a:r>
              <a:rPr lang="el-GR" sz="2800">
                <a:latin typeface="Calibri" pitchFamily="34" charset="0"/>
                <a:cs typeface="Times New Roman" pitchFamily="18" charset="0"/>
              </a:rPr>
              <a:t>πορεί να ξεπεράσει  τους  75 </a:t>
            </a:r>
            <a:r>
              <a:rPr lang="en-US" sz="2800" baseline="30000">
                <a:latin typeface="Calibri" pitchFamily="34" charset="0"/>
                <a:cs typeface="Times New Roman" pitchFamily="18" charset="0"/>
              </a:rPr>
              <a:t>o</a:t>
            </a:r>
            <a:r>
              <a:rPr lang="en-US" sz="2800">
                <a:latin typeface="Calibri" pitchFamily="34" charset="0"/>
                <a:cs typeface="Times New Roman" pitchFamily="18" charset="0"/>
              </a:rPr>
              <a:t> C</a:t>
            </a:r>
            <a:r>
              <a:rPr lang="el-GR" sz="2800">
                <a:latin typeface="Calibri" pitchFamily="34" charset="0"/>
                <a:cs typeface="Times New Roman" pitchFamily="18" charset="0"/>
              </a:rPr>
              <a:t>  προκαλώντας αδρανοποίηση ή και θερ</a:t>
            </a:r>
            <a:r>
              <a:rPr lang="el-GR" sz="2800">
                <a:cs typeface="Times New Roman" pitchFamily="18" charset="0"/>
              </a:rPr>
              <a:t>µ</a:t>
            </a:r>
            <a:r>
              <a:rPr lang="el-GR" sz="2800">
                <a:latin typeface="Calibri" pitchFamily="34" charset="0"/>
                <a:cs typeface="Times New Roman" pitchFamily="18" charset="0"/>
              </a:rPr>
              <a:t>ικό θάνατό τους.  Σε όλα τα κεντρικά συστή</a:t>
            </a:r>
            <a:r>
              <a:rPr lang="el-GR" sz="2800">
                <a:cs typeface="Times New Roman" pitchFamily="18" charset="0"/>
              </a:rPr>
              <a:t>µ</a:t>
            </a:r>
            <a:r>
              <a:rPr lang="el-GR" sz="2800">
                <a:latin typeface="Calibri" pitchFamily="34" charset="0"/>
                <a:cs typeface="Times New Roman" pitchFamily="18" charset="0"/>
              </a:rPr>
              <a:t>ατα κο</a:t>
            </a:r>
            <a:r>
              <a:rPr lang="el-GR" sz="2800">
                <a:cs typeface="Times New Roman" pitchFamily="18" charset="0"/>
              </a:rPr>
              <a:t>µ</a:t>
            </a:r>
            <a:r>
              <a:rPr lang="el-GR" sz="2800">
                <a:latin typeface="Calibri" pitchFamily="34" charset="0"/>
                <a:cs typeface="Times New Roman" pitchFamily="18" charset="0"/>
              </a:rPr>
              <a:t>ποστοποίησης  η θερ</a:t>
            </a:r>
            <a:r>
              <a:rPr lang="el-GR" sz="2800">
                <a:cs typeface="Times New Roman" pitchFamily="18" charset="0"/>
              </a:rPr>
              <a:t>µ</a:t>
            </a:r>
            <a:r>
              <a:rPr lang="el-GR" sz="2800">
                <a:latin typeface="Calibri" pitchFamily="34" charset="0"/>
                <a:cs typeface="Times New Roman" pitchFamily="18" charset="0"/>
              </a:rPr>
              <a:t>οκρασία ελέγχεται ώστε να παρα</a:t>
            </a:r>
            <a:r>
              <a:rPr lang="el-GR" sz="2800">
                <a:cs typeface="Times New Roman" pitchFamily="18" charset="0"/>
              </a:rPr>
              <a:t>µ</a:t>
            </a:r>
            <a:r>
              <a:rPr lang="el-GR" sz="2800">
                <a:latin typeface="Calibri" pitchFamily="34" charset="0"/>
                <a:cs typeface="Times New Roman" pitchFamily="18" charset="0"/>
              </a:rPr>
              <a:t>ένει πάνω από τους   55 </a:t>
            </a:r>
            <a:r>
              <a:rPr lang="en-US" sz="2800" baseline="30000">
                <a:latin typeface="Calibri" pitchFamily="34" charset="0"/>
                <a:cs typeface="Times New Roman" pitchFamily="18" charset="0"/>
              </a:rPr>
              <a:t>o</a:t>
            </a:r>
            <a:r>
              <a:rPr lang="en-US" sz="2800">
                <a:latin typeface="Calibri" pitchFamily="34" charset="0"/>
                <a:cs typeface="Times New Roman" pitchFamily="18" charset="0"/>
              </a:rPr>
              <a:t> C</a:t>
            </a:r>
            <a:r>
              <a:rPr lang="el-GR" sz="2800">
                <a:latin typeface="Calibri" pitchFamily="34" charset="0"/>
                <a:cs typeface="Times New Roman" pitchFamily="18" charset="0"/>
              </a:rPr>
              <a:t>   και συχνά πάνω από τους   65 </a:t>
            </a:r>
            <a:r>
              <a:rPr lang="en-US" sz="2800" baseline="30000">
                <a:latin typeface="Calibri" pitchFamily="34" charset="0"/>
                <a:cs typeface="Times New Roman" pitchFamily="18" charset="0"/>
              </a:rPr>
              <a:t>o</a:t>
            </a:r>
            <a:r>
              <a:rPr lang="en-US" sz="2800">
                <a:latin typeface="Calibri" pitchFamily="34" charset="0"/>
                <a:cs typeface="Times New Roman" pitchFamily="18" charset="0"/>
              </a:rPr>
              <a:t> C</a:t>
            </a:r>
            <a:r>
              <a:rPr lang="el-GR" sz="2800">
                <a:latin typeface="Calibri" pitchFamily="34" charset="0"/>
                <a:cs typeface="Times New Roman" pitchFamily="18" charset="0"/>
              </a:rPr>
              <a:t>    για τρεις τουλάχιστον η</a:t>
            </a:r>
            <a:r>
              <a:rPr lang="el-GR" sz="2800">
                <a:cs typeface="Times New Roman" pitchFamily="18" charset="0"/>
              </a:rPr>
              <a:t>µ</a:t>
            </a:r>
            <a:r>
              <a:rPr lang="el-GR" sz="2800">
                <a:latin typeface="Calibri" pitchFamily="34" charset="0"/>
                <a:cs typeface="Times New Roman" pitchFamily="18" charset="0"/>
              </a:rPr>
              <a:t>έρες. Αυτό έχει ως συνέπεια την εξαφάνιση των παθογόνων </a:t>
            </a:r>
            <a:r>
              <a:rPr lang="el-GR" sz="2800">
                <a:cs typeface="Times New Roman" pitchFamily="18" charset="0"/>
              </a:rPr>
              <a:t>µ</a:t>
            </a:r>
            <a:r>
              <a:rPr lang="el-GR" sz="2800">
                <a:latin typeface="Calibri" pitchFamily="34" charset="0"/>
                <a:cs typeface="Times New Roman" pitchFamily="18" charset="0"/>
              </a:rPr>
              <a:t>ικροοργανισ</a:t>
            </a:r>
            <a:r>
              <a:rPr lang="el-GR" sz="2800">
                <a:cs typeface="Times New Roman" pitchFamily="18" charset="0"/>
              </a:rPr>
              <a:t>µ</a:t>
            </a:r>
            <a:r>
              <a:rPr lang="el-GR" sz="2800">
                <a:latin typeface="Calibri" pitchFamily="34" charset="0"/>
                <a:cs typeface="Times New Roman" pitchFamily="18" charset="0"/>
              </a:rPr>
              <a:t>ών </a:t>
            </a:r>
            <a:r>
              <a:rPr lang="el-GR" sz="2800">
                <a:cs typeface="Times New Roman" pitchFamily="18" charset="0"/>
              </a:rPr>
              <a:t>µ</a:t>
            </a:r>
            <a:r>
              <a:rPr lang="el-GR" sz="2800">
                <a:latin typeface="Calibri" pitchFamily="34" charset="0"/>
                <a:cs typeface="Times New Roman" pitchFamily="18" charset="0"/>
              </a:rPr>
              <a:t>ε αποτέλεσ</a:t>
            </a:r>
            <a:r>
              <a:rPr lang="el-GR" sz="2800">
                <a:cs typeface="Times New Roman" pitchFamily="18" charset="0"/>
              </a:rPr>
              <a:t>µ</a:t>
            </a:r>
            <a:r>
              <a:rPr lang="el-GR" sz="2800">
                <a:latin typeface="Calibri" pitchFamily="34" charset="0"/>
                <a:cs typeface="Times New Roman" pitchFamily="18" charset="0"/>
              </a:rPr>
              <a:t>α την εξυγίανση του προϊόντος.</a:t>
            </a:r>
            <a:endParaRPr lang="el-GR" sz="4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2772"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sp>
        <p:nvSpPr>
          <p:cNvPr id="32773" name="Rectangle 1"/>
          <p:cNvSpPr>
            <a:spLocks noChangeArrowheads="1"/>
          </p:cNvSpPr>
          <p:nvPr/>
        </p:nvSpPr>
        <p:spPr bwMode="auto">
          <a:xfrm>
            <a:off x="900113" y="469900"/>
            <a:ext cx="8243887" cy="400050"/>
          </a:xfrm>
          <a:prstGeom prst="rect">
            <a:avLst/>
          </a:prstGeom>
          <a:noFill/>
          <a:ln w="9525">
            <a:noFill/>
            <a:miter lim="800000"/>
            <a:headEnd/>
            <a:tailEnd/>
          </a:ln>
        </p:spPr>
        <p:txBody>
          <a:bodyPr anchor="ctr">
            <a:spAutoFit/>
          </a:bodyPr>
          <a:lstStyle/>
          <a:p>
            <a:pPr algn="just" eaLnBrk="0" hangingPunct="0"/>
            <a:r>
              <a:rPr lang="el-GR" sz="2000" b="1">
                <a:latin typeface="Calibri" pitchFamily="34" charset="0"/>
                <a:cs typeface="Times New Roman" pitchFamily="18" charset="0"/>
              </a:rPr>
              <a:t>Αναλογία θρεπτικών   συστατικών</a:t>
            </a:r>
            <a:endParaRPr lang="el-GR" sz="3200"/>
          </a:p>
        </p:txBody>
      </p:sp>
      <p:sp>
        <p:nvSpPr>
          <p:cNvPr id="32774" name="6 - Ορθογώνιο"/>
          <p:cNvSpPr>
            <a:spLocks noChangeArrowheads="1"/>
          </p:cNvSpPr>
          <p:nvPr/>
        </p:nvSpPr>
        <p:spPr bwMode="auto">
          <a:xfrm>
            <a:off x="900113" y="1196975"/>
            <a:ext cx="8243887" cy="922338"/>
          </a:xfrm>
          <a:prstGeom prst="rect">
            <a:avLst/>
          </a:prstGeom>
          <a:noFill/>
          <a:ln w="9525">
            <a:noFill/>
            <a:miter lim="800000"/>
            <a:headEnd/>
            <a:tailEnd/>
          </a:ln>
        </p:spPr>
        <p:txBody>
          <a:bodyPr>
            <a:spAutoFit/>
          </a:bodyPr>
          <a:lstStyle/>
          <a:p>
            <a:r>
              <a:rPr lang="el-GR"/>
              <a:t>Το οργανικό κλάσµα των ΑΣΑ έχει συνήθως λόγο   </a:t>
            </a:r>
            <a:r>
              <a:rPr lang="en-US"/>
              <a:t>C</a:t>
            </a:r>
            <a:r>
              <a:rPr lang="el-GR"/>
              <a:t>/</a:t>
            </a:r>
            <a:r>
              <a:rPr lang="en-US"/>
              <a:t>N</a:t>
            </a:r>
            <a:r>
              <a:rPr lang="el-GR"/>
              <a:t>/ κυµαινόµενο από   20:1       µέχρι 60:1 µεγάλος  λόγος  σηµαίνει  π χ   αυξηµένη  ποσότητα  χαρτιού  που  προσφέρει </a:t>
            </a:r>
            <a:r>
              <a:rPr lang="en-US"/>
              <a:t>C </a:t>
            </a:r>
            <a:r>
              <a:rPr lang="el-GR"/>
              <a:t>έναντι υπολειµµάτων τροφών που προσφέρουν Ν . </a:t>
            </a:r>
          </a:p>
        </p:txBody>
      </p:sp>
      <p:sp>
        <p:nvSpPr>
          <p:cNvPr id="32775" name="7 - Ορθογώνιο"/>
          <p:cNvSpPr>
            <a:spLocks noChangeArrowheads="1"/>
          </p:cNvSpPr>
          <p:nvPr/>
        </p:nvSpPr>
        <p:spPr bwMode="auto">
          <a:xfrm>
            <a:off x="971550" y="2492375"/>
            <a:ext cx="8172450" cy="646113"/>
          </a:xfrm>
          <a:prstGeom prst="rect">
            <a:avLst/>
          </a:prstGeom>
          <a:noFill/>
          <a:ln w="9525">
            <a:noFill/>
            <a:miter lim="800000"/>
            <a:headEnd/>
            <a:tailEnd/>
          </a:ln>
        </p:spPr>
        <p:txBody>
          <a:bodyPr>
            <a:spAutoFit/>
          </a:bodyPr>
          <a:lstStyle/>
          <a:p>
            <a:r>
              <a:rPr lang="el-GR"/>
              <a:t>Είναι γενικά παραδεκτό ότι η βέλτιστη βιοσταθεροποίηση επιτυγχάνεται όταν ο λόγος  </a:t>
            </a:r>
            <a:r>
              <a:rPr lang="en-US"/>
              <a:t>C</a:t>
            </a:r>
            <a:r>
              <a:rPr lang="el-GR"/>
              <a:t>/</a:t>
            </a:r>
            <a:r>
              <a:rPr lang="en-US"/>
              <a:t>N </a:t>
            </a:r>
            <a:r>
              <a:rPr lang="el-GR"/>
              <a:t>κυµαίνεται από   25:1      µέχρι    35:1 </a:t>
            </a:r>
          </a:p>
        </p:txBody>
      </p:sp>
      <p:sp>
        <p:nvSpPr>
          <p:cNvPr id="32776" name="Rectangle 2"/>
          <p:cNvSpPr>
            <a:spLocks noChangeArrowheads="1"/>
          </p:cNvSpPr>
          <p:nvPr/>
        </p:nvSpPr>
        <p:spPr bwMode="auto">
          <a:xfrm>
            <a:off x="900113" y="3644900"/>
            <a:ext cx="8243887" cy="1416050"/>
          </a:xfrm>
          <a:prstGeom prst="rect">
            <a:avLst/>
          </a:prstGeom>
          <a:noFill/>
          <a:ln w="9525">
            <a:noFill/>
            <a:miter lim="800000"/>
            <a:headEnd/>
            <a:tailEnd/>
          </a:ln>
        </p:spPr>
        <p:txBody>
          <a:bodyPr anchor="ctr">
            <a:spAutoFit/>
          </a:bodyPr>
          <a:lstStyle/>
          <a:p>
            <a:pPr algn="just" eaLnBrk="0" hangingPunct="0"/>
            <a:r>
              <a:rPr lang="el-GR">
                <a:latin typeface="Calibri" pitchFamily="34" charset="0"/>
                <a:cs typeface="Times New Roman" pitchFamily="18" charset="0"/>
              </a:rPr>
              <a:t>Σε  απόβλητα  </a:t>
            </a:r>
            <a:r>
              <a:rPr lang="el-GR">
                <a:cs typeface="Times New Roman" pitchFamily="18" charset="0"/>
              </a:rPr>
              <a:t>µ</a:t>
            </a:r>
            <a:r>
              <a:rPr lang="el-GR">
                <a:latin typeface="Calibri" pitchFamily="34" charset="0"/>
                <a:cs typeface="Times New Roman" pitchFamily="18" charset="0"/>
              </a:rPr>
              <a:t>ε  υψηλό  λόγο  </a:t>
            </a:r>
            <a:r>
              <a:rPr lang="en-US">
                <a:latin typeface="Calibri" pitchFamily="34" charset="0"/>
                <a:cs typeface="Times New Roman" pitchFamily="18" charset="0"/>
              </a:rPr>
              <a:t>C</a:t>
            </a:r>
            <a:r>
              <a:rPr lang="el-GR">
                <a:latin typeface="Calibri" pitchFamily="34" charset="0"/>
                <a:cs typeface="Times New Roman" pitchFamily="18" charset="0"/>
              </a:rPr>
              <a:t>/</a:t>
            </a:r>
            <a:r>
              <a:rPr lang="en-US">
                <a:latin typeface="Calibri" pitchFamily="34" charset="0"/>
                <a:cs typeface="Times New Roman" pitchFamily="18" charset="0"/>
              </a:rPr>
              <a:t>N  </a:t>
            </a:r>
            <a:r>
              <a:rPr lang="el-GR">
                <a:latin typeface="Calibri" pitchFamily="34" charset="0"/>
                <a:cs typeface="Times New Roman" pitchFamily="18" charset="0"/>
              </a:rPr>
              <a:t>είναι  συχνή  η  προσθήκη  ιλύος  από  εγκαταστάσεις καθαρισ</a:t>
            </a:r>
            <a:r>
              <a:rPr lang="el-GR">
                <a:cs typeface="Times New Roman" pitchFamily="18" charset="0"/>
              </a:rPr>
              <a:t>µ</a:t>
            </a:r>
            <a:r>
              <a:rPr lang="el-GR">
                <a:latin typeface="Calibri" pitchFamily="34" charset="0"/>
                <a:cs typeface="Times New Roman" pitchFamily="18" charset="0"/>
              </a:rPr>
              <a:t>ού λυ</a:t>
            </a:r>
            <a:r>
              <a:rPr lang="el-GR">
                <a:cs typeface="Times New Roman" pitchFamily="18" charset="0"/>
              </a:rPr>
              <a:t>µ</a:t>
            </a:r>
            <a:r>
              <a:rPr lang="el-GR">
                <a:latin typeface="Calibri" pitchFamily="34" charset="0"/>
                <a:cs typeface="Times New Roman" pitchFamily="18" charset="0"/>
              </a:rPr>
              <a:t>άτων η οποία έχει λόγο    </a:t>
            </a:r>
            <a:r>
              <a:rPr lang="en-US">
                <a:latin typeface="Calibri" pitchFamily="34" charset="0"/>
                <a:cs typeface="Times New Roman" pitchFamily="18" charset="0"/>
              </a:rPr>
              <a:t>C</a:t>
            </a:r>
            <a:r>
              <a:rPr lang="el-GR">
                <a:latin typeface="Calibri" pitchFamily="34" charset="0"/>
                <a:cs typeface="Times New Roman" pitchFamily="18" charset="0"/>
              </a:rPr>
              <a:t>/</a:t>
            </a:r>
            <a:r>
              <a:rPr lang="en-US">
                <a:latin typeface="Calibri" pitchFamily="34" charset="0"/>
                <a:cs typeface="Times New Roman" pitchFamily="18" charset="0"/>
              </a:rPr>
              <a:t>N</a:t>
            </a:r>
            <a:r>
              <a:rPr lang="el-GR">
                <a:latin typeface="Calibri" pitchFamily="34" charset="0"/>
                <a:cs typeface="Times New Roman" pitchFamily="18" charset="0"/>
              </a:rPr>
              <a:t>     περίπου ίσο </a:t>
            </a:r>
            <a:r>
              <a:rPr lang="el-GR">
                <a:cs typeface="Times New Roman" pitchFamily="18" charset="0"/>
              </a:rPr>
              <a:t>µ</a:t>
            </a:r>
            <a:r>
              <a:rPr lang="el-GR">
                <a:latin typeface="Calibri" pitchFamily="34" charset="0"/>
                <a:cs typeface="Times New Roman" pitchFamily="18" charset="0"/>
              </a:rPr>
              <a:t>ε    10:1   ενώ για χα</a:t>
            </a:r>
            <a:r>
              <a:rPr lang="el-GR">
                <a:cs typeface="Times New Roman" pitchFamily="18" charset="0"/>
              </a:rPr>
              <a:t>µ</a:t>
            </a:r>
            <a:r>
              <a:rPr lang="el-GR">
                <a:latin typeface="Calibri" pitchFamily="34" charset="0"/>
                <a:cs typeface="Times New Roman" pitchFamily="18" charset="0"/>
              </a:rPr>
              <a:t>ηλό λόγο ενδείκνυται η προσθήκη υλικών πλούσιων σε   </a:t>
            </a:r>
            <a:r>
              <a:rPr lang="en-US">
                <a:latin typeface="Calibri" pitchFamily="34" charset="0"/>
                <a:cs typeface="Times New Roman" pitchFamily="18" charset="0"/>
              </a:rPr>
              <a:t>C  </a:t>
            </a:r>
            <a:r>
              <a:rPr lang="el-GR">
                <a:latin typeface="Calibri" pitchFamily="34" charset="0"/>
                <a:cs typeface="Times New Roman" pitchFamily="18" charset="0"/>
              </a:rPr>
              <a:t>όπως πριονίδι κλαδιά ή άχυρα.</a:t>
            </a:r>
            <a:endParaRPr lang="el-GR" sz="3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3796"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sp>
        <p:nvSpPr>
          <p:cNvPr id="33797" name="Rectangle 1"/>
          <p:cNvSpPr>
            <a:spLocks noChangeArrowheads="1"/>
          </p:cNvSpPr>
          <p:nvPr/>
        </p:nvSpPr>
        <p:spPr bwMode="auto">
          <a:xfrm>
            <a:off x="900113" y="549275"/>
            <a:ext cx="8243887" cy="522288"/>
          </a:xfrm>
          <a:prstGeom prst="rect">
            <a:avLst/>
          </a:prstGeom>
          <a:noFill/>
          <a:ln w="9525">
            <a:noFill/>
            <a:miter lim="800000"/>
            <a:headEnd/>
            <a:tailEnd/>
          </a:ln>
        </p:spPr>
        <p:txBody>
          <a:bodyPr anchor="ctr">
            <a:spAutoFit/>
          </a:bodyPr>
          <a:lstStyle/>
          <a:p>
            <a:pPr algn="just" eaLnBrk="0" hangingPunct="0"/>
            <a:r>
              <a:rPr lang="el-GR" b="1">
                <a:latin typeface="Calibri" pitchFamily="34" charset="0"/>
                <a:cs typeface="Times New Roman" pitchFamily="18" charset="0"/>
              </a:rPr>
              <a:t> Υγρασία</a:t>
            </a:r>
            <a:endParaRPr lang="el-GR" sz="2800"/>
          </a:p>
        </p:txBody>
      </p:sp>
      <p:sp>
        <p:nvSpPr>
          <p:cNvPr id="33798" name="6 - Ορθογώνιο"/>
          <p:cNvSpPr>
            <a:spLocks noChangeArrowheads="1"/>
          </p:cNvSpPr>
          <p:nvPr/>
        </p:nvSpPr>
        <p:spPr bwMode="auto">
          <a:xfrm>
            <a:off x="1042988" y="1773238"/>
            <a:ext cx="8101012" cy="646112"/>
          </a:xfrm>
          <a:prstGeom prst="rect">
            <a:avLst/>
          </a:prstGeom>
          <a:noFill/>
          <a:ln w="9525">
            <a:noFill/>
            <a:miter lim="800000"/>
            <a:headEnd/>
            <a:tailEnd/>
          </a:ln>
        </p:spPr>
        <p:txBody>
          <a:bodyPr>
            <a:spAutoFit/>
          </a:bodyPr>
          <a:lstStyle/>
          <a:p>
            <a:r>
              <a:rPr lang="el-GR"/>
              <a:t>Κατά  τη  βιοσταθεροποίηση  µε τη µέθοδο των αναστρεφόµενων σειραδίων η ιδανική υγρασία είναι µεταξύ   40 και 60%.</a:t>
            </a:r>
          </a:p>
        </p:txBody>
      </p:sp>
      <p:sp>
        <p:nvSpPr>
          <p:cNvPr id="33799" name="Rectangle 2"/>
          <p:cNvSpPr>
            <a:spLocks noChangeArrowheads="1"/>
          </p:cNvSpPr>
          <p:nvPr/>
        </p:nvSpPr>
        <p:spPr bwMode="auto">
          <a:xfrm>
            <a:off x="900113" y="2924175"/>
            <a:ext cx="8243887" cy="523875"/>
          </a:xfrm>
          <a:prstGeom prst="rect">
            <a:avLst/>
          </a:prstGeom>
          <a:noFill/>
          <a:ln w="9525">
            <a:noFill/>
            <a:miter lim="800000"/>
            <a:headEnd/>
            <a:tailEnd/>
          </a:ln>
        </p:spPr>
        <p:txBody>
          <a:bodyPr anchor="ctr">
            <a:spAutoFit/>
          </a:bodyPr>
          <a:lstStyle/>
          <a:p>
            <a:pPr algn="just" eaLnBrk="0" hangingPunct="0"/>
            <a:r>
              <a:rPr lang="el-GR" b="1">
                <a:latin typeface="Calibri" pitchFamily="34" charset="0"/>
                <a:cs typeface="Times New Roman" pitchFamily="18" charset="0"/>
              </a:rPr>
              <a:t>Αερισ</a:t>
            </a:r>
            <a:r>
              <a:rPr lang="el-GR" b="1">
                <a:cs typeface="Times New Roman" pitchFamily="18" charset="0"/>
              </a:rPr>
              <a:t>µ</a:t>
            </a:r>
            <a:r>
              <a:rPr lang="el-GR" b="1">
                <a:latin typeface="Calibri" pitchFamily="34" charset="0"/>
                <a:cs typeface="Times New Roman" pitchFamily="18" charset="0"/>
              </a:rPr>
              <a:t>ός   Παροχή  οξυγόνου</a:t>
            </a:r>
            <a:endParaRPr lang="el-GR" sz="2800"/>
          </a:p>
        </p:txBody>
      </p:sp>
      <p:sp>
        <p:nvSpPr>
          <p:cNvPr id="33800" name="Rectangle 3"/>
          <p:cNvSpPr>
            <a:spLocks noChangeArrowheads="1"/>
          </p:cNvSpPr>
          <p:nvPr/>
        </p:nvSpPr>
        <p:spPr bwMode="auto">
          <a:xfrm>
            <a:off x="971550" y="3644900"/>
            <a:ext cx="8172450" cy="1970088"/>
          </a:xfrm>
          <a:prstGeom prst="rect">
            <a:avLst/>
          </a:prstGeom>
          <a:noFill/>
          <a:ln w="9525">
            <a:noFill/>
            <a:miter lim="800000"/>
            <a:headEnd/>
            <a:tailEnd/>
          </a:ln>
        </p:spPr>
        <p:txBody>
          <a:bodyPr anchor="ctr">
            <a:spAutoFit/>
          </a:bodyPr>
          <a:lstStyle/>
          <a:p>
            <a:pPr algn="just" eaLnBrk="0" hangingPunct="0"/>
            <a:r>
              <a:rPr lang="el-GR">
                <a:latin typeface="Calibri" pitchFamily="34" charset="0"/>
                <a:cs typeface="Times New Roman" pitchFamily="18" charset="0"/>
              </a:rPr>
              <a:t>Η   κατανάλωση   Ο</a:t>
            </a:r>
            <a:r>
              <a:rPr lang="el-GR" baseline="-30000">
                <a:latin typeface="Calibri" pitchFamily="34" charset="0"/>
                <a:cs typeface="Times New Roman" pitchFamily="18" charset="0"/>
              </a:rPr>
              <a:t>2</a:t>
            </a:r>
            <a:r>
              <a:rPr lang="el-GR">
                <a:latin typeface="Calibri" pitchFamily="34" charset="0"/>
                <a:cs typeface="Times New Roman" pitchFamily="18" charset="0"/>
              </a:rPr>
              <a:t>    είναι   ανάλογη   </a:t>
            </a:r>
            <a:r>
              <a:rPr lang="el-GR">
                <a:cs typeface="Times New Roman" pitchFamily="18" charset="0"/>
              </a:rPr>
              <a:t>µ</a:t>
            </a:r>
            <a:r>
              <a:rPr lang="el-GR">
                <a:latin typeface="Calibri" pitchFamily="34" charset="0"/>
                <a:cs typeface="Times New Roman" pitchFamily="18" charset="0"/>
              </a:rPr>
              <a:t>ε   την ένταση της </a:t>
            </a:r>
            <a:r>
              <a:rPr lang="el-GR">
                <a:cs typeface="Times New Roman" pitchFamily="18" charset="0"/>
              </a:rPr>
              <a:t>µ</a:t>
            </a:r>
            <a:r>
              <a:rPr lang="el-GR">
                <a:latin typeface="Calibri" pitchFamily="34" charset="0"/>
                <a:cs typeface="Times New Roman" pitchFamily="18" charset="0"/>
              </a:rPr>
              <a:t>ικροβιακής δραστηριότητας  και  σε θερ</a:t>
            </a:r>
            <a:r>
              <a:rPr lang="el-GR">
                <a:cs typeface="Times New Roman" pitchFamily="18" charset="0"/>
              </a:rPr>
              <a:t>µ</a:t>
            </a:r>
            <a:r>
              <a:rPr lang="el-GR">
                <a:latin typeface="Calibri" pitchFamily="34" charset="0"/>
                <a:cs typeface="Times New Roman" pitchFamily="18" charset="0"/>
              </a:rPr>
              <a:t>οκρασίες 45-55 </a:t>
            </a:r>
            <a:r>
              <a:rPr lang="en-US" baseline="30000">
                <a:latin typeface="Calibri" pitchFamily="34" charset="0"/>
                <a:cs typeface="Times New Roman" pitchFamily="18" charset="0"/>
              </a:rPr>
              <a:t>o</a:t>
            </a:r>
            <a:r>
              <a:rPr lang="en-US">
                <a:latin typeface="Calibri" pitchFamily="34" charset="0"/>
                <a:cs typeface="Times New Roman" pitchFamily="18" charset="0"/>
              </a:rPr>
              <a:t>C </a:t>
            </a:r>
            <a:r>
              <a:rPr lang="el-GR">
                <a:latin typeface="Calibri" pitchFamily="34" charset="0"/>
                <a:cs typeface="Times New Roman" pitchFamily="18" charset="0"/>
              </a:rPr>
              <a:t>παρατηρείται  η  </a:t>
            </a:r>
            <a:r>
              <a:rPr lang="el-GR">
                <a:cs typeface="Times New Roman" pitchFamily="18" charset="0"/>
              </a:rPr>
              <a:t>µ</a:t>
            </a:r>
            <a:r>
              <a:rPr lang="el-GR">
                <a:latin typeface="Calibri" pitchFamily="34" charset="0"/>
                <a:cs typeface="Times New Roman" pitchFamily="18" charset="0"/>
              </a:rPr>
              <a:t>έγιστη κατανάλωση οξυγόνου. Ο αερισ</a:t>
            </a:r>
            <a:r>
              <a:rPr lang="el-GR">
                <a:cs typeface="Times New Roman" pitchFamily="18" charset="0"/>
              </a:rPr>
              <a:t>µ</a:t>
            </a:r>
            <a:r>
              <a:rPr lang="el-GR">
                <a:latin typeface="Calibri" pitchFamily="34" charset="0"/>
                <a:cs typeface="Times New Roman" pitchFamily="18" charset="0"/>
              </a:rPr>
              <a:t>ός ωστόσο  κατά την κο</a:t>
            </a:r>
            <a:r>
              <a:rPr lang="el-GR">
                <a:cs typeface="Times New Roman" pitchFamily="18" charset="0"/>
              </a:rPr>
              <a:t>µ</a:t>
            </a:r>
            <a:r>
              <a:rPr lang="el-GR">
                <a:latin typeface="Calibri" pitchFamily="34" charset="0"/>
                <a:cs typeface="Times New Roman" pitchFamily="18" charset="0"/>
              </a:rPr>
              <a:t>ποστοποίηση έχει διττό ρόλο  εκτός από την εξασφάλιση αερόβιων συνθηκών  η παροχή αέρα έχει στόχο και τον έλεγχο της θερ</a:t>
            </a:r>
            <a:r>
              <a:rPr lang="el-GR">
                <a:cs typeface="Times New Roman" pitchFamily="18" charset="0"/>
              </a:rPr>
              <a:t>µ</a:t>
            </a:r>
            <a:r>
              <a:rPr lang="el-GR">
                <a:latin typeface="Calibri" pitchFamily="34" charset="0"/>
                <a:cs typeface="Times New Roman" pitchFamily="18" charset="0"/>
              </a:rPr>
              <a:t>οκρασίας του σωρού η οποία αλλιώς </a:t>
            </a:r>
            <a:r>
              <a:rPr lang="el-GR">
                <a:cs typeface="Times New Roman" pitchFamily="18" charset="0"/>
              </a:rPr>
              <a:t>µ</a:t>
            </a:r>
            <a:r>
              <a:rPr lang="el-GR">
                <a:latin typeface="Calibri" pitchFamily="34" charset="0"/>
                <a:cs typeface="Times New Roman" pitchFamily="18" charset="0"/>
              </a:rPr>
              <a:t>πορεί να ανέλθει σε δυσ</a:t>
            </a:r>
            <a:r>
              <a:rPr lang="el-GR">
                <a:cs typeface="Times New Roman" pitchFamily="18" charset="0"/>
              </a:rPr>
              <a:t>µ</a:t>
            </a:r>
            <a:r>
              <a:rPr lang="el-GR">
                <a:latin typeface="Calibri" pitchFamily="34" charset="0"/>
                <a:cs typeface="Times New Roman" pitchFamily="18" charset="0"/>
              </a:rPr>
              <a:t>ενή για τους </a:t>
            </a:r>
            <a:r>
              <a:rPr lang="el-GR">
                <a:cs typeface="Times New Roman" pitchFamily="18" charset="0"/>
              </a:rPr>
              <a:t>µ</a:t>
            </a:r>
            <a:r>
              <a:rPr lang="el-GR">
                <a:latin typeface="Calibri" pitchFamily="34" charset="0"/>
                <a:cs typeface="Times New Roman" pitchFamily="18" charset="0"/>
              </a:rPr>
              <a:t>ικροοργανισ</a:t>
            </a:r>
            <a:r>
              <a:rPr lang="el-GR">
                <a:cs typeface="Times New Roman" pitchFamily="18" charset="0"/>
              </a:rPr>
              <a:t>µ</a:t>
            </a:r>
            <a:r>
              <a:rPr lang="el-GR">
                <a:latin typeface="Calibri" pitchFamily="34" charset="0"/>
                <a:cs typeface="Times New Roman" pitchFamily="18" charset="0"/>
              </a:rPr>
              <a:t>ούς επίπεδα  π χ  άνω των   55-60 </a:t>
            </a:r>
            <a:r>
              <a:rPr lang="en-US" baseline="30000">
                <a:latin typeface="Calibri" pitchFamily="34" charset="0"/>
                <a:cs typeface="Times New Roman" pitchFamily="18" charset="0"/>
              </a:rPr>
              <a:t>o</a:t>
            </a:r>
            <a:r>
              <a:rPr lang="en-US">
                <a:latin typeface="Calibri" pitchFamily="34" charset="0"/>
                <a:cs typeface="Times New Roman" pitchFamily="18" charset="0"/>
              </a:rPr>
              <a:t>C </a:t>
            </a:r>
            <a:r>
              <a:rPr lang="el-GR">
                <a:latin typeface="Calibri" pitchFamily="34" charset="0"/>
                <a:cs typeface="Times New Roman" pitchFamily="18" charset="0"/>
              </a:rPr>
              <a:t>.</a:t>
            </a:r>
            <a:endParaRPr lang="el-GR" sz="3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4820"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sp>
        <p:nvSpPr>
          <p:cNvPr id="34821" name="Rectangle 1"/>
          <p:cNvSpPr>
            <a:spLocks noChangeArrowheads="1"/>
          </p:cNvSpPr>
          <p:nvPr/>
        </p:nvSpPr>
        <p:spPr bwMode="auto">
          <a:xfrm>
            <a:off x="900113" y="836613"/>
            <a:ext cx="8243887" cy="923925"/>
          </a:xfrm>
          <a:prstGeom prst="rect">
            <a:avLst/>
          </a:prstGeom>
          <a:noFill/>
          <a:ln w="9525">
            <a:noFill/>
            <a:miter lim="800000"/>
            <a:headEnd/>
            <a:tailEnd/>
          </a:ln>
        </p:spPr>
        <p:txBody>
          <a:bodyPr anchor="ctr">
            <a:spAutoFit/>
          </a:bodyPr>
          <a:lstStyle/>
          <a:p>
            <a:pPr eaLnBrk="0" hangingPunct="0"/>
            <a:r>
              <a:rPr lang="en-US" b="1">
                <a:latin typeface="Calibri" pitchFamily="34" charset="0"/>
                <a:cs typeface="Times New Roman" pitchFamily="18" charset="0"/>
              </a:rPr>
              <a:t>PH</a:t>
            </a:r>
            <a:endParaRPr lang="el-GR"/>
          </a:p>
          <a:p>
            <a:pPr eaLnBrk="0" hangingPunct="0"/>
            <a:r>
              <a:rPr lang="el-GR">
                <a:latin typeface="Calibri" pitchFamily="34" charset="0"/>
                <a:cs typeface="Times New Roman" pitchFamily="18" charset="0"/>
              </a:rPr>
              <a:t>Το αρχικό οργανικό κλάσ</a:t>
            </a:r>
            <a:r>
              <a:rPr lang="el-GR">
                <a:cs typeface="Times New Roman" pitchFamily="18" charset="0"/>
              </a:rPr>
              <a:t>µ</a:t>
            </a:r>
            <a:r>
              <a:rPr lang="el-GR">
                <a:latin typeface="Calibri" pitchFamily="34" charset="0"/>
                <a:cs typeface="Times New Roman" pitchFamily="18" charset="0"/>
              </a:rPr>
              <a:t>α έχει </a:t>
            </a:r>
            <a:r>
              <a:rPr lang="en-US">
                <a:latin typeface="Calibri" pitchFamily="34" charset="0"/>
                <a:cs typeface="Times New Roman" pitchFamily="18" charset="0"/>
              </a:rPr>
              <a:t>P</a:t>
            </a:r>
            <a:r>
              <a:rPr lang="el-GR">
                <a:latin typeface="Calibri" pitchFamily="34" charset="0"/>
                <a:cs typeface="Times New Roman" pitchFamily="18" charset="0"/>
              </a:rPr>
              <a:t>Η περίπου 7 βέλτιστες τι</a:t>
            </a:r>
            <a:r>
              <a:rPr lang="el-GR">
                <a:cs typeface="Times New Roman" pitchFamily="18" charset="0"/>
              </a:rPr>
              <a:t>µ</a:t>
            </a:r>
            <a:r>
              <a:rPr lang="el-GR">
                <a:latin typeface="Calibri" pitchFamily="34" charset="0"/>
                <a:cs typeface="Times New Roman" pitchFamily="18" charset="0"/>
              </a:rPr>
              <a:t>ές για κο</a:t>
            </a:r>
            <a:r>
              <a:rPr lang="el-GR">
                <a:cs typeface="Times New Roman" pitchFamily="18" charset="0"/>
              </a:rPr>
              <a:t>µ</a:t>
            </a:r>
            <a:r>
              <a:rPr lang="el-GR">
                <a:latin typeface="Calibri" pitchFamily="34" charset="0"/>
                <a:cs typeface="Times New Roman" pitchFamily="18" charset="0"/>
              </a:rPr>
              <a:t>ποστοποίηση 5,5 </a:t>
            </a:r>
            <a:r>
              <a:rPr lang="el-GR">
                <a:cs typeface="Times New Roman" pitchFamily="18" charset="0"/>
              </a:rPr>
              <a:t>µ</a:t>
            </a:r>
            <a:r>
              <a:rPr lang="el-GR">
                <a:latin typeface="Calibri" pitchFamily="34" charset="0"/>
                <a:cs typeface="Times New Roman" pitchFamily="18" charset="0"/>
              </a:rPr>
              <a:t>έχρι 8. </a:t>
            </a:r>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5844"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sp>
        <p:nvSpPr>
          <p:cNvPr id="26" name="25 - Ορθογώνιο"/>
          <p:cNvSpPr/>
          <p:nvPr/>
        </p:nvSpPr>
        <p:spPr>
          <a:xfrm>
            <a:off x="1763713" y="765175"/>
            <a:ext cx="1944687" cy="863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7" name="26 - Ορθογώνιο"/>
          <p:cNvSpPr/>
          <p:nvPr/>
        </p:nvSpPr>
        <p:spPr>
          <a:xfrm>
            <a:off x="6227763" y="765175"/>
            <a:ext cx="1944687" cy="863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8" name="27 - Ορθογώνιο"/>
          <p:cNvSpPr/>
          <p:nvPr/>
        </p:nvSpPr>
        <p:spPr>
          <a:xfrm>
            <a:off x="6372225" y="2852738"/>
            <a:ext cx="1944688" cy="1152525"/>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l-GR" dirty="0"/>
              <a:t>250 </a:t>
            </a:r>
            <a:r>
              <a:rPr lang="en-GB" dirty="0"/>
              <a:t>Kg </a:t>
            </a:r>
            <a:r>
              <a:rPr lang="el-GR" dirty="0"/>
              <a:t>Στερεά</a:t>
            </a:r>
          </a:p>
          <a:p>
            <a:pPr algn="ctr">
              <a:defRPr/>
            </a:pPr>
            <a:r>
              <a:rPr lang="el-GR" dirty="0"/>
              <a:t>150 </a:t>
            </a:r>
            <a:r>
              <a:rPr lang="en-GB" dirty="0"/>
              <a:t>Kg </a:t>
            </a:r>
            <a:r>
              <a:rPr lang="el-GR" dirty="0"/>
              <a:t>Νερό </a:t>
            </a:r>
          </a:p>
          <a:p>
            <a:pPr algn="ctr">
              <a:defRPr/>
            </a:pPr>
            <a:r>
              <a:rPr lang="el-GR" dirty="0"/>
              <a:t>400 </a:t>
            </a:r>
            <a:r>
              <a:rPr lang="en-GB" dirty="0"/>
              <a:t>Kg </a:t>
            </a:r>
            <a:r>
              <a:rPr lang="el-GR" dirty="0"/>
              <a:t>Σύνολο </a:t>
            </a:r>
          </a:p>
        </p:txBody>
      </p:sp>
      <p:sp>
        <p:nvSpPr>
          <p:cNvPr id="29" name="28 - Ορθογώνιο"/>
          <p:cNvSpPr/>
          <p:nvPr/>
        </p:nvSpPr>
        <p:spPr>
          <a:xfrm>
            <a:off x="1692275" y="2852738"/>
            <a:ext cx="1943100" cy="11525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a:p>
            <a:pPr algn="ctr">
              <a:defRPr/>
            </a:pPr>
            <a:endParaRPr lang="el-GR" dirty="0"/>
          </a:p>
          <a:p>
            <a:pPr algn="ctr">
              <a:defRPr/>
            </a:pPr>
            <a:r>
              <a:rPr lang="el-GR" dirty="0"/>
              <a:t>400 </a:t>
            </a:r>
            <a:r>
              <a:rPr lang="en-GB" dirty="0"/>
              <a:t>Kg </a:t>
            </a:r>
            <a:r>
              <a:rPr lang="el-GR" dirty="0"/>
              <a:t>Στερεά</a:t>
            </a:r>
          </a:p>
          <a:p>
            <a:pPr algn="ctr">
              <a:defRPr/>
            </a:pPr>
            <a:r>
              <a:rPr lang="el-GR" dirty="0"/>
              <a:t>600 </a:t>
            </a:r>
            <a:r>
              <a:rPr lang="en-GB" dirty="0"/>
              <a:t>Kg </a:t>
            </a:r>
            <a:r>
              <a:rPr lang="el-GR" dirty="0"/>
              <a:t>Νερό </a:t>
            </a:r>
          </a:p>
          <a:p>
            <a:pPr algn="ctr">
              <a:defRPr/>
            </a:pPr>
            <a:r>
              <a:rPr lang="el-GR" dirty="0"/>
              <a:t>1000 </a:t>
            </a:r>
            <a:r>
              <a:rPr lang="en-GB" dirty="0"/>
              <a:t>Kg </a:t>
            </a:r>
            <a:r>
              <a:rPr lang="el-GR" dirty="0"/>
              <a:t>Σύνολο </a:t>
            </a:r>
          </a:p>
          <a:p>
            <a:pPr algn="ctr">
              <a:defRPr/>
            </a:pPr>
            <a:r>
              <a:rPr lang="el-GR" dirty="0"/>
              <a:t> </a:t>
            </a:r>
          </a:p>
          <a:p>
            <a:pPr algn="ctr">
              <a:defRPr/>
            </a:pPr>
            <a:endParaRPr lang="el-GR" dirty="0"/>
          </a:p>
        </p:txBody>
      </p:sp>
      <p:sp>
        <p:nvSpPr>
          <p:cNvPr id="30" name="29 - Δεξιό βέλος"/>
          <p:cNvSpPr/>
          <p:nvPr/>
        </p:nvSpPr>
        <p:spPr>
          <a:xfrm>
            <a:off x="3635375" y="3357563"/>
            <a:ext cx="273685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31" name="30 - Ορθογώνιο"/>
          <p:cNvSpPr/>
          <p:nvPr/>
        </p:nvSpPr>
        <p:spPr>
          <a:xfrm>
            <a:off x="4427538" y="4508500"/>
            <a:ext cx="1657350"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t>180 </a:t>
            </a:r>
            <a:r>
              <a:rPr lang="en-US" dirty="0"/>
              <a:t>Kg</a:t>
            </a:r>
            <a:r>
              <a:rPr lang="el-GR" dirty="0"/>
              <a:t> Οξυγόνο</a:t>
            </a:r>
          </a:p>
        </p:txBody>
      </p:sp>
      <p:sp>
        <p:nvSpPr>
          <p:cNvPr id="35851" name="Rectangle 21"/>
          <p:cNvSpPr>
            <a:spLocks noChangeArrowheads="1"/>
          </p:cNvSpPr>
          <p:nvPr/>
        </p:nvSpPr>
        <p:spPr bwMode="auto">
          <a:xfrm>
            <a:off x="6372225" y="815975"/>
            <a:ext cx="1655763" cy="646113"/>
          </a:xfrm>
          <a:prstGeom prst="rect">
            <a:avLst/>
          </a:prstGeom>
          <a:noFill/>
          <a:ln w="9525">
            <a:noFill/>
            <a:miter lim="800000"/>
            <a:headEnd/>
            <a:tailEnd/>
          </a:ln>
        </p:spPr>
        <p:txBody>
          <a:bodyPr anchor="ctr">
            <a:spAutoFit/>
          </a:bodyPr>
          <a:lstStyle/>
          <a:p>
            <a:pPr eaLnBrk="0" hangingPunct="0"/>
            <a:r>
              <a:rPr lang="el-GR">
                <a:latin typeface="Calibri" pitchFamily="34" charset="0"/>
                <a:cs typeface="Times New Roman" pitchFamily="18" charset="0"/>
              </a:rPr>
              <a:t>245 </a:t>
            </a:r>
            <a:r>
              <a:rPr lang="en-US">
                <a:latin typeface="Calibri" pitchFamily="34" charset="0"/>
                <a:cs typeface="Times New Roman" pitchFamily="18" charset="0"/>
              </a:rPr>
              <a:t>Kg CO</a:t>
            </a:r>
            <a:r>
              <a:rPr lang="el-GR" baseline="-30000">
                <a:latin typeface="Calibri" pitchFamily="34" charset="0"/>
                <a:cs typeface="Times New Roman" pitchFamily="18" charset="0"/>
              </a:rPr>
              <a:t>2</a:t>
            </a:r>
            <a:endParaRPr lang="el-GR">
              <a:latin typeface="Calibri" pitchFamily="34" charset="0"/>
              <a:cs typeface="Times New Roman" pitchFamily="18" charset="0"/>
            </a:endParaRPr>
          </a:p>
          <a:p>
            <a:pPr eaLnBrk="0" hangingPunct="0"/>
            <a:r>
              <a:rPr lang="el-GR">
                <a:latin typeface="Calibri" pitchFamily="34" charset="0"/>
                <a:cs typeface="Times New Roman" pitchFamily="18" charset="0"/>
              </a:rPr>
              <a:t>535 </a:t>
            </a:r>
            <a:r>
              <a:rPr lang="en-US">
                <a:latin typeface="Calibri" pitchFamily="34" charset="0"/>
                <a:cs typeface="Times New Roman" pitchFamily="18" charset="0"/>
              </a:rPr>
              <a:t>Kg</a:t>
            </a:r>
            <a:r>
              <a:rPr lang="el-GR">
                <a:latin typeface="Calibri" pitchFamily="34" charset="0"/>
                <a:cs typeface="Times New Roman" pitchFamily="18" charset="0"/>
              </a:rPr>
              <a:t> Νερό</a:t>
            </a:r>
            <a:r>
              <a:rPr lang="el-GR" sz="1100"/>
              <a:t> </a:t>
            </a:r>
            <a:endParaRPr lang="el-GR" sz="2800"/>
          </a:p>
        </p:txBody>
      </p:sp>
      <p:sp>
        <p:nvSpPr>
          <p:cNvPr id="35852" name="Rectangle 22"/>
          <p:cNvSpPr>
            <a:spLocks noChangeArrowheads="1"/>
          </p:cNvSpPr>
          <p:nvPr/>
        </p:nvSpPr>
        <p:spPr bwMode="auto">
          <a:xfrm>
            <a:off x="1908175" y="917575"/>
            <a:ext cx="1655763" cy="584200"/>
          </a:xfrm>
          <a:prstGeom prst="rect">
            <a:avLst/>
          </a:prstGeom>
          <a:noFill/>
          <a:ln w="9525">
            <a:noFill/>
            <a:miter lim="800000"/>
            <a:headEnd/>
            <a:tailEnd/>
          </a:ln>
        </p:spPr>
        <p:txBody>
          <a:bodyPr anchor="ctr">
            <a:spAutoFit/>
          </a:bodyPr>
          <a:lstStyle/>
          <a:p>
            <a:pPr eaLnBrk="0" hangingPunct="0"/>
            <a:r>
              <a:rPr lang="el-GR" sz="1600">
                <a:solidFill>
                  <a:schemeClr val="bg1"/>
                </a:solidFill>
                <a:latin typeface="Calibri" pitchFamily="34" charset="0"/>
                <a:cs typeface="Times New Roman" pitchFamily="18" charset="0"/>
              </a:rPr>
              <a:t>                      Θερ</a:t>
            </a:r>
            <a:r>
              <a:rPr lang="el-GR" sz="1600">
                <a:solidFill>
                  <a:schemeClr val="bg1"/>
                </a:solidFill>
                <a:cs typeface="Times New Roman" pitchFamily="18" charset="0"/>
              </a:rPr>
              <a:t>µ</a:t>
            </a:r>
            <a:r>
              <a:rPr lang="el-GR" sz="1600">
                <a:solidFill>
                  <a:schemeClr val="bg1"/>
                </a:solidFill>
                <a:latin typeface="Calibri" pitchFamily="34" charset="0"/>
                <a:cs typeface="Times New Roman" pitchFamily="18" charset="0"/>
              </a:rPr>
              <a:t>ότητα                                                          </a:t>
            </a:r>
            <a:endParaRPr lang="el-GR" sz="2400">
              <a:solidFill>
                <a:schemeClr val="bg1"/>
              </a:solidFill>
            </a:endParaRPr>
          </a:p>
        </p:txBody>
      </p:sp>
      <p:cxnSp>
        <p:nvCxnSpPr>
          <p:cNvPr id="37" name="36 - Ευθεία γραμμή σύνδεσης"/>
          <p:cNvCxnSpPr/>
          <p:nvPr/>
        </p:nvCxnSpPr>
        <p:spPr>
          <a:xfrm>
            <a:off x="2627313" y="2205038"/>
            <a:ext cx="47529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38 - Ευθεία γραμμή σύνδεσης"/>
          <p:cNvCxnSpPr/>
          <p:nvPr/>
        </p:nvCxnSpPr>
        <p:spPr>
          <a:xfrm flipV="1">
            <a:off x="5219700" y="2205038"/>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40 - Ευθεία γραμμή σύνδεσης"/>
          <p:cNvCxnSpPr/>
          <p:nvPr/>
        </p:nvCxnSpPr>
        <p:spPr>
          <a:xfrm flipV="1">
            <a:off x="2627313" y="1628775"/>
            <a:ext cx="0" cy="576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42 - Ευθεία γραμμή σύνδεσης"/>
          <p:cNvCxnSpPr/>
          <p:nvPr/>
        </p:nvCxnSpPr>
        <p:spPr>
          <a:xfrm flipV="1">
            <a:off x="7380288" y="1628775"/>
            <a:ext cx="0" cy="576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44 - Ευθεία γραμμή σύνδεσης"/>
          <p:cNvCxnSpPr>
            <a:stCxn id="31" idx="0"/>
          </p:cNvCxnSpPr>
          <p:nvPr/>
        </p:nvCxnSpPr>
        <p:spPr>
          <a:xfrm flipH="1" flipV="1">
            <a:off x="5219700" y="3716338"/>
            <a:ext cx="36513" cy="792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46 - Ευθύγραμμο βέλος σύνδεσης"/>
          <p:cNvCxnSpPr/>
          <p:nvPr/>
        </p:nvCxnSpPr>
        <p:spPr>
          <a:xfrm flipV="1">
            <a:off x="5219700" y="3716338"/>
            <a:ext cx="0" cy="217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48 - Ευθύγραμμο βέλος σύνδεσης"/>
          <p:cNvCxnSpPr/>
          <p:nvPr/>
        </p:nvCxnSpPr>
        <p:spPr>
          <a:xfrm flipV="1">
            <a:off x="7380288" y="1628775"/>
            <a:ext cx="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50 - Ευθύγραμμο βέλος σύνδεσης"/>
          <p:cNvCxnSpPr/>
          <p:nvPr/>
        </p:nvCxnSpPr>
        <p:spPr>
          <a:xfrm flipV="1">
            <a:off x="2627313" y="1628775"/>
            <a:ext cx="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6868"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sp>
        <p:nvSpPr>
          <p:cNvPr id="36869" name="5 - Ορθογώνιο"/>
          <p:cNvSpPr>
            <a:spLocks noChangeArrowheads="1"/>
          </p:cNvSpPr>
          <p:nvPr/>
        </p:nvSpPr>
        <p:spPr bwMode="auto">
          <a:xfrm>
            <a:off x="2124075" y="1773238"/>
            <a:ext cx="4824413" cy="368300"/>
          </a:xfrm>
          <a:prstGeom prst="rect">
            <a:avLst/>
          </a:prstGeom>
          <a:noFill/>
          <a:ln w="9525">
            <a:noFill/>
            <a:miter lim="800000"/>
            <a:headEnd/>
            <a:tailEnd/>
          </a:ln>
        </p:spPr>
        <p:txBody>
          <a:bodyPr>
            <a:spAutoFit/>
          </a:bodyPr>
          <a:lstStyle/>
          <a:p>
            <a:r>
              <a:rPr lang="en-US" b="1"/>
              <a:t>V</a:t>
            </a:r>
            <a:r>
              <a:rPr lang="el-GR" b="1" baseline="-25000"/>
              <a:t>αντιδραστήρα</a:t>
            </a:r>
            <a:r>
              <a:rPr lang="el-GR" b="1"/>
              <a:t> = 16 Χ 675 = 10.800 </a:t>
            </a:r>
            <a:r>
              <a:rPr lang="en-US" b="1"/>
              <a:t>m</a:t>
            </a:r>
            <a:r>
              <a:rPr lang="en-US" b="1" baseline="30000"/>
              <a:t>3</a:t>
            </a:r>
            <a:endParaRPr lang="el-GR"/>
          </a:p>
        </p:txBody>
      </p:sp>
      <p:sp>
        <p:nvSpPr>
          <p:cNvPr id="36870" name="6 - Ορθογώνιο"/>
          <p:cNvSpPr>
            <a:spLocks noChangeArrowheads="1"/>
          </p:cNvSpPr>
          <p:nvPr/>
        </p:nvSpPr>
        <p:spPr bwMode="auto">
          <a:xfrm>
            <a:off x="2627313" y="765175"/>
            <a:ext cx="3394075" cy="368300"/>
          </a:xfrm>
          <a:prstGeom prst="rect">
            <a:avLst/>
          </a:prstGeom>
          <a:noFill/>
          <a:ln w="9525">
            <a:noFill/>
            <a:miter lim="800000"/>
            <a:headEnd/>
            <a:tailEnd/>
          </a:ln>
        </p:spPr>
        <p:txBody>
          <a:bodyPr wrap="none">
            <a:spAutoFit/>
          </a:bodyPr>
          <a:lstStyle/>
          <a:p>
            <a:r>
              <a:rPr lang="en-US"/>
              <a:t>V</a:t>
            </a:r>
            <a:r>
              <a:rPr lang="el-GR" baseline="-25000"/>
              <a:t>κελιού </a:t>
            </a:r>
            <a:r>
              <a:rPr lang="el-GR"/>
              <a:t>= 50 Χ 5 Χ 2,70 = 675 </a:t>
            </a:r>
            <a:r>
              <a:rPr lang="en-US"/>
              <a:t>m</a:t>
            </a:r>
            <a:r>
              <a:rPr lang="en-US" baseline="30000"/>
              <a:t>3</a:t>
            </a:r>
            <a:endParaRPr lang="el-GR"/>
          </a:p>
        </p:txBody>
      </p:sp>
      <p:sp>
        <p:nvSpPr>
          <p:cNvPr id="36871" name="7 - Ορθογώνιο"/>
          <p:cNvSpPr>
            <a:spLocks noChangeArrowheads="1"/>
          </p:cNvSpPr>
          <p:nvPr/>
        </p:nvSpPr>
        <p:spPr bwMode="auto">
          <a:xfrm>
            <a:off x="2627313" y="2924175"/>
            <a:ext cx="3343275" cy="369888"/>
          </a:xfrm>
          <a:prstGeom prst="rect">
            <a:avLst/>
          </a:prstGeom>
          <a:noFill/>
          <a:ln w="9525">
            <a:noFill/>
            <a:miter lim="800000"/>
            <a:headEnd/>
            <a:tailEnd/>
          </a:ln>
        </p:spPr>
        <p:txBody>
          <a:bodyPr wrap="none">
            <a:spAutoFit/>
          </a:bodyPr>
          <a:lstStyle/>
          <a:p>
            <a:r>
              <a:rPr lang="el-GR"/>
              <a:t>Χρόνος παραμονής : 22 μέρες </a:t>
            </a:r>
          </a:p>
        </p:txBody>
      </p:sp>
      <p:sp>
        <p:nvSpPr>
          <p:cNvPr id="36872" name="8 - Ορθογώνιο"/>
          <p:cNvSpPr>
            <a:spLocks noChangeArrowheads="1"/>
          </p:cNvSpPr>
          <p:nvPr/>
        </p:nvSpPr>
        <p:spPr bwMode="auto">
          <a:xfrm>
            <a:off x="1619250" y="4292600"/>
            <a:ext cx="6121400" cy="369888"/>
          </a:xfrm>
          <a:prstGeom prst="rect">
            <a:avLst/>
          </a:prstGeom>
          <a:noFill/>
          <a:ln w="9525">
            <a:noFill/>
            <a:miter lim="800000"/>
            <a:headEnd/>
            <a:tailEnd/>
          </a:ln>
        </p:spPr>
        <p:txBody>
          <a:bodyPr>
            <a:spAutoFit/>
          </a:bodyPr>
          <a:lstStyle/>
          <a:p>
            <a:r>
              <a:rPr lang="el-GR" b="1"/>
              <a:t>Ποσότητα φρέσκου αέρα : 13.992 </a:t>
            </a:r>
            <a:r>
              <a:rPr lang="en-US" b="1"/>
              <a:t>m</a:t>
            </a:r>
            <a:r>
              <a:rPr lang="el-GR" b="1" baseline="30000"/>
              <a:t>3</a:t>
            </a:r>
            <a:r>
              <a:rPr lang="el-GR" b="1"/>
              <a:t>/</a:t>
            </a:r>
            <a:r>
              <a:rPr lang="en-US" b="1"/>
              <a:t>h</a:t>
            </a:r>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0" y="333375"/>
            <a:ext cx="9144000" cy="5688013"/>
          </a:xfrm>
          <a:prstGeom prst="rect">
            <a:avLst/>
          </a:prstGeom>
          <a:noFill/>
          <a:ln w="9525">
            <a:noFill/>
            <a:miter lim="800000"/>
            <a:headEnd/>
            <a:tailEnd/>
          </a:ln>
        </p:spPr>
      </p:pic>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7893" name="Picture 4" descr="fodsa"/>
          <p:cNvPicPr>
            <a:picLocks noChangeAspect="1" noChangeArrowheads="1"/>
          </p:cNvPicPr>
          <p:nvPr/>
        </p:nvPicPr>
        <p:blipFill>
          <a:blip r:embed="rId3" cstate="print"/>
          <a:srcRect/>
          <a:stretch>
            <a:fillRect/>
          </a:stretch>
        </p:blipFill>
        <p:spPr bwMode="auto">
          <a:xfrm>
            <a:off x="0" y="6286500"/>
            <a:ext cx="782638" cy="5715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8916"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pic>
        <p:nvPicPr>
          <p:cNvPr id="38917" name="Picture 2"/>
          <p:cNvPicPr>
            <a:picLocks noChangeAspect="1" noChangeArrowheads="1"/>
          </p:cNvPicPr>
          <p:nvPr/>
        </p:nvPicPr>
        <p:blipFill>
          <a:blip r:embed="rId3" cstate="print"/>
          <a:srcRect/>
          <a:stretch>
            <a:fillRect/>
          </a:stretch>
        </p:blipFill>
        <p:spPr bwMode="auto">
          <a:xfrm>
            <a:off x="3240088" y="303213"/>
            <a:ext cx="3554412" cy="55022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9940"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pic>
        <p:nvPicPr>
          <p:cNvPr id="39941" name="Εικόνα 4"/>
          <p:cNvPicPr>
            <a:picLocks noChangeAspect="1" noChangeArrowheads="1"/>
          </p:cNvPicPr>
          <p:nvPr/>
        </p:nvPicPr>
        <p:blipFill>
          <a:blip r:embed="rId3" cstate="print"/>
          <a:srcRect/>
          <a:stretch>
            <a:fillRect/>
          </a:stretch>
        </p:blipFill>
        <p:spPr bwMode="auto">
          <a:xfrm>
            <a:off x="1606550" y="620713"/>
            <a:ext cx="6583363" cy="5068887"/>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Εικόνα 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0965" name="Picture 4" descr="fodsa"/>
          <p:cNvPicPr>
            <a:picLocks noChangeAspect="1" noChangeArrowheads="1"/>
          </p:cNvPicPr>
          <p:nvPr/>
        </p:nvPicPr>
        <p:blipFill>
          <a:blip r:embed="rId3" cstate="print"/>
          <a:srcRect/>
          <a:stretch>
            <a:fillRect/>
          </a:stretch>
        </p:blipFill>
        <p:spPr bwMode="auto">
          <a:xfrm>
            <a:off x="0" y="6286500"/>
            <a:ext cx="782638" cy="5715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 TextBox"/>
          <p:cNvSpPr txBox="1">
            <a:spLocks noChangeArrowheads="1"/>
          </p:cNvSpPr>
          <p:nvPr/>
        </p:nvSpPr>
        <p:spPr bwMode="auto">
          <a:xfrm>
            <a:off x="1285875" y="428625"/>
            <a:ext cx="7572375" cy="1477963"/>
          </a:xfrm>
          <a:prstGeom prst="rect">
            <a:avLst/>
          </a:prstGeom>
          <a:noFill/>
          <a:ln w="9525">
            <a:noFill/>
            <a:miter lim="800000"/>
            <a:headEnd/>
            <a:tailEnd/>
          </a:ln>
        </p:spPr>
        <p:txBody>
          <a:bodyPr>
            <a:spAutoFit/>
          </a:bodyPr>
          <a:lstStyle/>
          <a:p>
            <a:pPr algn="ctr"/>
            <a:endParaRPr lang="el-GR" b="1">
              <a:latin typeface="Calibri" pitchFamily="34" charset="0"/>
            </a:endParaRPr>
          </a:p>
          <a:p>
            <a:endParaRPr lang="el-GR" b="1">
              <a:latin typeface="Calibri" pitchFamily="34" charset="0"/>
            </a:endParaRPr>
          </a:p>
          <a:p>
            <a:endParaRPr lang="el-GR" b="1">
              <a:latin typeface="Calibri" pitchFamily="34" charset="0"/>
            </a:endParaRPr>
          </a:p>
          <a:p>
            <a:endParaRPr lang="el-GR">
              <a:latin typeface="Calibri" pitchFamily="34" charset="0"/>
            </a:endParaRPr>
          </a:p>
          <a:p>
            <a:endParaRPr lang="el-GR">
              <a:latin typeface="Calibri" pitchFamily="34" charset="0"/>
            </a:endParaRPr>
          </a:p>
        </p:txBody>
      </p:sp>
      <p:pic>
        <p:nvPicPr>
          <p:cNvPr id="5123"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 name="4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126" name="Picture 7"/>
          <p:cNvPicPr>
            <a:picLocks noChangeAspect="1" noChangeArrowheads="1"/>
          </p:cNvPicPr>
          <p:nvPr/>
        </p:nvPicPr>
        <p:blipFill>
          <a:blip r:embed="rId3" cstate="print"/>
          <a:srcRect/>
          <a:stretch>
            <a:fillRect/>
          </a:stretch>
        </p:blipFill>
        <p:spPr bwMode="auto">
          <a:xfrm>
            <a:off x="0" y="1428750"/>
            <a:ext cx="9144000" cy="362902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3 - TextBox"/>
          <p:cNvSpPr txBox="1">
            <a:spLocks noChangeArrowheads="1"/>
          </p:cNvSpPr>
          <p:nvPr/>
        </p:nvSpPr>
        <p:spPr bwMode="auto">
          <a:xfrm>
            <a:off x="428625" y="857250"/>
            <a:ext cx="8429625" cy="3046413"/>
          </a:xfrm>
          <a:prstGeom prst="rect">
            <a:avLst/>
          </a:prstGeom>
          <a:noFill/>
          <a:ln w="9525">
            <a:noFill/>
            <a:miter lim="800000"/>
            <a:headEnd/>
            <a:tailEnd/>
          </a:ln>
        </p:spPr>
        <p:txBody>
          <a:bodyPr>
            <a:spAutoFit/>
          </a:bodyPr>
          <a:lstStyle/>
          <a:p>
            <a:pPr algn="ctr"/>
            <a:r>
              <a:rPr lang="el-GR" sz="2400" b="1">
                <a:latin typeface="Calibri" pitchFamily="34" charset="0"/>
              </a:rPr>
              <a:t>ΕΥΧΑΡΙΣΤΟΥΜΕ ΓΙΑ ΤΗΝ ΠΡΟΣΟΧΗ ΣΑΣ </a:t>
            </a:r>
            <a:endParaRPr lang="en-US" sz="2400" b="1">
              <a:latin typeface="Calibri" pitchFamily="34" charset="0"/>
            </a:endParaRPr>
          </a:p>
          <a:p>
            <a:pPr algn="ctr"/>
            <a:endParaRPr lang="en-US" sz="2400" b="1">
              <a:latin typeface="Calibri" pitchFamily="34" charset="0"/>
            </a:endParaRPr>
          </a:p>
          <a:p>
            <a:pPr algn="ctr"/>
            <a:endParaRPr lang="en-US" sz="2400" b="1">
              <a:latin typeface="Calibri" pitchFamily="34" charset="0"/>
            </a:endParaRPr>
          </a:p>
          <a:p>
            <a:pPr algn="ctr"/>
            <a:endParaRPr lang="en-US" sz="2400" b="1">
              <a:latin typeface="Calibri" pitchFamily="34" charset="0"/>
            </a:endParaRPr>
          </a:p>
          <a:p>
            <a:pPr algn="ctr"/>
            <a:endParaRPr lang="en-US" sz="2400" b="1">
              <a:latin typeface="Calibri" pitchFamily="34" charset="0"/>
            </a:endParaRPr>
          </a:p>
          <a:p>
            <a:pPr algn="ctr"/>
            <a:endParaRPr lang="en-US" sz="2400" b="1">
              <a:latin typeface="Calibri" pitchFamily="34" charset="0"/>
            </a:endParaRPr>
          </a:p>
          <a:p>
            <a:pPr algn="ctr"/>
            <a:endParaRPr lang="en-US" sz="2400" b="1">
              <a:latin typeface="Calibri" pitchFamily="34" charset="0"/>
            </a:endParaRPr>
          </a:p>
          <a:p>
            <a:pPr algn="ctr"/>
            <a:endParaRPr lang="el-GR" sz="2400" b="1">
              <a:latin typeface="Calibri" pitchFamily="34" charset="0"/>
            </a:endParaRPr>
          </a:p>
        </p:txBody>
      </p:sp>
      <p:pic>
        <p:nvPicPr>
          <p:cNvPr id="41987" name="Picture 4" descr="fodsa"/>
          <p:cNvPicPr>
            <a:picLocks noChangeAspect="1" noChangeArrowheads="1"/>
          </p:cNvPicPr>
          <p:nvPr/>
        </p:nvPicPr>
        <p:blipFill>
          <a:blip r:embed="rId2" cstate="print"/>
          <a:srcRect/>
          <a:stretch>
            <a:fillRect/>
          </a:stretch>
        </p:blipFill>
        <p:spPr bwMode="auto">
          <a:xfrm>
            <a:off x="3492500" y="2636838"/>
            <a:ext cx="2447925" cy="178593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 TextBox"/>
          <p:cNvSpPr txBox="1">
            <a:spLocks noChangeArrowheads="1"/>
          </p:cNvSpPr>
          <p:nvPr/>
        </p:nvSpPr>
        <p:spPr bwMode="auto">
          <a:xfrm>
            <a:off x="1285875" y="428625"/>
            <a:ext cx="7572375" cy="1477963"/>
          </a:xfrm>
          <a:prstGeom prst="rect">
            <a:avLst/>
          </a:prstGeom>
          <a:noFill/>
          <a:ln w="9525">
            <a:noFill/>
            <a:miter lim="800000"/>
            <a:headEnd/>
            <a:tailEnd/>
          </a:ln>
        </p:spPr>
        <p:txBody>
          <a:bodyPr>
            <a:spAutoFit/>
          </a:bodyPr>
          <a:lstStyle/>
          <a:p>
            <a:pPr algn="ctr"/>
            <a:endParaRPr lang="el-GR" b="1">
              <a:latin typeface="Calibri" pitchFamily="34" charset="0"/>
            </a:endParaRPr>
          </a:p>
          <a:p>
            <a:endParaRPr lang="el-GR" b="1">
              <a:latin typeface="Calibri" pitchFamily="34" charset="0"/>
            </a:endParaRPr>
          </a:p>
          <a:p>
            <a:endParaRPr lang="el-GR" b="1">
              <a:latin typeface="Calibri" pitchFamily="34" charset="0"/>
            </a:endParaRPr>
          </a:p>
          <a:p>
            <a:endParaRPr lang="el-GR">
              <a:latin typeface="Calibri" pitchFamily="34" charset="0"/>
            </a:endParaRPr>
          </a:p>
          <a:p>
            <a:endParaRPr lang="el-GR">
              <a:latin typeface="Calibri" pitchFamily="34" charset="0"/>
            </a:endParaRPr>
          </a:p>
        </p:txBody>
      </p:sp>
      <p:pic>
        <p:nvPicPr>
          <p:cNvPr id="6147"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 name="4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15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 TextBox"/>
          <p:cNvSpPr txBox="1">
            <a:spLocks noChangeArrowheads="1"/>
          </p:cNvSpPr>
          <p:nvPr/>
        </p:nvSpPr>
        <p:spPr bwMode="auto">
          <a:xfrm>
            <a:off x="1285875" y="357188"/>
            <a:ext cx="7572375" cy="7016750"/>
          </a:xfrm>
          <a:prstGeom prst="rect">
            <a:avLst/>
          </a:prstGeom>
          <a:noFill/>
          <a:ln w="9525">
            <a:noFill/>
            <a:miter lim="800000"/>
            <a:headEnd/>
            <a:tailEnd/>
          </a:ln>
        </p:spPr>
        <p:txBody>
          <a:bodyPr>
            <a:spAutoFit/>
          </a:bodyPr>
          <a:lstStyle/>
          <a:p>
            <a:pPr algn="ctr"/>
            <a:r>
              <a:rPr lang="el-GR" b="1" u="sng">
                <a:latin typeface="Calibri" pitchFamily="34" charset="0"/>
              </a:rPr>
              <a:t>Υφιστάμενες δράσεις</a:t>
            </a:r>
          </a:p>
          <a:p>
            <a:pPr algn="ctr"/>
            <a:endParaRPr lang="el-GR" b="1" u="sng">
              <a:latin typeface="Calibri" pitchFamily="34" charset="0"/>
            </a:endParaRPr>
          </a:p>
          <a:p>
            <a:r>
              <a:rPr lang="el-GR">
                <a:latin typeface="Calibri" pitchFamily="34" charset="0"/>
              </a:rPr>
              <a:t>Οι δράσεις που υλοποιούνται σήμερα έχουν στόχο την ολοκληρωμένη διαχείριση των απορριμμάτων , συμβατή με τις οδηγίες της ΕΕ και το εθνικό νομοθετικό πλαίσιο . </a:t>
            </a:r>
          </a:p>
          <a:p>
            <a:endParaRPr lang="el-GR">
              <a:latin typeface="Calibri" pitchFamily="34" charset="0"/>
            </a:endParaRPr>
          </a:p>
          <a:p>
            <a:r>
              <a:rPr lang="el-GR" b="1" i="1">
                <a:latin typeface="Calibri" pitchFamily="34" charset="0"/>
              </a:rPr>
              <a:t>Ανακύκλωση</a:t>
            </a:r>
          </a:p>
          <a:p>
            <a:endParaRPr lang="el-GR" b="1" i="1">
              <a:latin typeface="Calibri" pitchFamily="34" charset="0"/>
            </a:endParaRPr>
          </a:p>
          <a:p>
            <a:r>
              <a:rPr lang="el-GR" b="1" i="1">
                <a:latin typeface="Calibri" pitchFamily="34" charset="0"/>
              </a:rPr>
              <a:t>Οικιακή κομποστοποίηση </a:t>
            </a:r>
          </a:p>
          <a:p>
            <a:endParaRPr lang="el-GR" b="1" i="1">
              <a:latin typeface="Calibri" pitchFamily="34" charset="0"/>
            </a:endParaRPr>
          </a:p>
          <a:p>
            <a:r>
              <a:rPr lang="el-GR" b="1" i="1">
                <a:latin typeface="Calibri" pitchFamily="34" charset="0"/>
              </a:rPr>
              <a:t>Διαχείριση ΧΥΤΑ</a:t>
            </a:r>
          </a:p>
          <a:p>
            <a:endParaRPr lang="el-GR" b="1" i="1">
              <a:latin typeface="Calibri" pitchFamily="34" charset="0"/>
            </a:endParaRPr>
          </a:p>
          <a:p>
            <a:r>
              <a:rPr lang="el-GR" b="1" i="1">
                <a:latin typeface="Calibri" pitchFamily="34" charset="0"/>
              </a:rPr>
              <a:t>Σταθμοί ανακύκλωσης </a:t>
            </a:r>
          </a:p>
          <a:p>
            <a:endParaRPr lang="el-GR" b="1" i="1">
              <a:latin typeface="Calibri" pitchFamily="34" charset="0"/>
            </a:endParaRPr>
          </a:p>
          <a:p>
            <a:r>
              <a:rPr lang="el-GR" b="1">
                <a:latin typeface="Calibri" pitchFamily="34" charset="0"/>
              </a:rPr>
              <a:t>Αναμόρφωση του συστήματος (</a:t>
            </a:r>
            <a:r>
              <a:rPr lang="en-US" b="1">
                <a:latin typeface="Calibri" pitchFamily="34" charset="0"/>
              </a:rPr>
              <a:t>Pay as you throw</a:t>
            </a:r>
            <a:r>
              <a:rPr lang="el-GR" b="1">
                <a:latin typeface="Calibri" pitchFamily="34" charset="0"/>
              </a:rPr>
              <a:t>)</a:t>
            </a:r>
          </a:p>
          <a:p>
            <a:r>
              <a:rPr lang="el-GR" b="1" i="1">
                <a:latin typeface="Calibri" pitchFamily="34" charset="0"/>
              </a:rPr>
              <a:t>  </a:t>
            </a:r>
            <a:endParaRPr lang="el-GR" b="1">
              <a:latin typeface="Calibri" pitchFamily="34" charset="0"/>
            </a:endParaRPr>
          </a:p>
          <a:p>
            <a:r>
              <a:rPr lang="el-GR" b="1" i="1">
                <a:latin typeface="Calibri" pitchFamily="34" charset="0"/>
              </a:rPr>
              <a:t>Διαχείριση λυματολάσπης</a:t>
            </a:r>
          </a:p>
          <a:p>
            <a:endParaRPr lang="el-GR" b="1" i="1">
              <a:latin typeface="Calibri" pitchFamily="34" charset="0"/>
            </a:endParaRPr>
          </a:p>
          <a:p>
            <a:r>
              <a:rPr lang="el-GR" b="1">
                <a:latin typeface="Calibri" pitchFamily="34" charset="0"/>
              </a:rPr>
              <a:t>Διαμόρφωση Περιφερειακού Σχεδιασμού Διαχείρισης Απορριμμάτων Κρήτης</a:t>
            </a:r>
          </a:p>
          <a:p>
            <a:endParaRPr lang="el-GR" b="1">
              <a:latin typeface="Calibri" pitchFamily="34" charset="0"/>
            </a:endParaRPr>
          </a:p>
          <a:p>
            <a:endParaRPr lang="el-GR" b="1">
              <a:latin typeface="Calibri" pitchFamily="34" charset="0"/>
            </a:endParaRPr>
          </a:p>
          <a:p>
            <a:endParaRPr lang="el-GR" b="1">
              <a:latin typeface="Calibri" pitchFamily="34" charset="0"/>
            </a:endParaRPr>
          </a:p>
          <a:p>
            <a:endParaRPr lang="el-GR">
              <a:latin typeface="Calibri" pitchFamily="34" charset="0"/>
            </a:endParaRPr>
          </a:p>
          <a:p>
            <a:endParaRPr lang="el-GR">
              <a:latin typeface="Calibri" pitchFamily="34" charset="0"/>
            </a:endParaRPr>
          </a:p>
        </p:txBody>
      </p:sp>
      <p:pic>
        <p:nvPicPr>
          <p:cNvPr id="7171"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 name="4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6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196"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sp>
        <p:nvSpPr>
          <p:cNvPr id="8197" name="5 - Ορθογώνιο"/>
          <p:cNvSpPr>
            <a:spLocks noChangeArrowheads="1"/>
          </p:cNvSpPr>
          <p:nvPr/>
        </p:nvSpPr>
        <p:spPr bwMode="auto">
          <a:xfrm>
            <a:off x="827088" y="260350"/>
            <a:ext cx="8316912" cy="369888"/>
          </a:xfrm>
          <a:prstGeom prst="rect">
            <a:avLst/>
          </a:prstGeom>
          <a:noFill/>
          <a:ln w="9525">
            <a:noFill/>
            <a:miter lim="800000"/>
            <a:headEnd/>
            <a:tailEnd/>
          </a:ln>
        </p:spPr>
        <p:txBody>
          <a:bodyPr>
            <a:spAutoFit/>
          </a:bodyPr>
          <a:lstStyle/>
          <a:p>
            <a:r>
              <a:rPr lang="el-GR" b="1"/>
              <a:t>Μηχανική – Βιολογική Επεξεργασία (ΜΒΕ)</a:t>
            </a:r>
            <a:endParaRPr lang="el-GR"/>
          </a:p>
        </p:txBody>
      </p:sp>
      <p:sp>
        <p:nvSpPr>
          <p:cNvPr id="8198" name="7 - Ορθογώνιο"/>
          <p:cNvSpPr>
            <a:spLocks noChangeArrowheads="1"/>
          </p:cNvSpPr>
          <p:nvPr/>
        </p:nvSpPr>
        <p:spPr bwMode="auto">
          <a:xfrm>
            <a:off x="900113" y="2133600"/>
            <a:ext cx="8243887" cy="1477963"/>
          </a:xfrm>
          <a:prstGeom prst="rect">
            <a:avLst/>
          </a:prstGeom>
          <a:noFill/>
          <a:ln w="9525">
            <a:noFill/>
            <a:miter lim="800000"/>
            <a:headEnd/>
            <a:tailEnd/>
          </a:ln>
        </p:spPr>
        <p:txBody>
          <a:bodyPr>
            <a:spAutoFit/>
          </a:bodyPr>
          <a:lstStyle/>
          <a:p>
            <a:r>
              <a:rPr lang="el-GR"/>
              <a:t>Η  Μηχανική Βιολογική  Επεξεργασία    ΜΒΕ    δεν  είναι  μια  σαφώς  καθορισμένη  Μέθοδος επεξεργασίας   αλλά  περισσότερο  ένας  γενικευμένος  όρος  που  περιγράφει  µια  ευρεία  ομάδα διεργασιών   που   συνδυάζονται   µε   πολλούς   και   διαφορετικούς   τρόπους   προκειμένου   να </a:t>
            </a:r>
            <a:r>
              <a:rPr lang="el-GR" b="1"/>
              <a:t>διαχωρίσουν και να ανακτήσουν υλικά</a:t>
            </a:r>
            <a:r>
              <a:rPr lang="el-GR"/>
              <a:t> από τα ΑΣΑ.</a:t>
            </a:r>
          </a:p>
        </p:txBody>
      </p:sp>
      <p:sp>
        <p:nvSpPr>
          <p:cNvPr id="8199" name="8 - Ορθογώνιο"/>
          <p:cNvSpPr>
            <a:spLocks noChangeArrowheads="1"/>
          </p:cNvSpPr>
          <p:nvPr/>
        </p:nvSpPr>
        <p:spPr bwMode="auto">
          <a:xfrm>
            <a:off x="971550" y="4365625"/>
            <a:ext cx="8172450" cy="1477963"/>
          </a:xfrm>
          <a:prstGeom prst="rect">
            <a:avLst/>
          </a:prstGeom>
          <a:noFill/>
          <a:ln w="9525">
            <a:noFill/>
            <a:miter lim="800000"/>
            <a:headEnd/>
            <a:tailEnd/>
          </a:ln>
        </p:spPr>
        <p:txBody>
          <a:bodyPr>
            <a:spAutoFit/>
          </a:bodyPr>
          <a:lstStyle/>
          <a:p>
            <a:r>
              <a:rPr lang="el-GR"/>
              <a:t>Σε πολύ αδρές γραμμές η ΜΒΕ μπορεί να θεωρηθεί ως ένας συνδυασμός δύο μονάδων:   </a:t>
            </a:r>
          </a:p>
          <a:p>
            <a:endParaRPr lang="el-GR"/>
          </a:p>
          <a:p>
            <a:r>
              <a:rPr lang="el-GR" b="1"/>
              <a:t>ενός κέντρου διαλογής και ανάκτησης υλικών (Κ∆ΑΥ)  και </a:t>
            </a:r>
          </a:p>
          <a:p>
            <a:r>
              <a:rPr lang="el-GR" b="1"/>
              <a:t>μιας μονάδας βιολογικής επεξεργασίας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220"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sp>
        <p:nvSpPr>
          <p:cNvPr id="9221" name="Rectangle 5"/>
          <p:cNvSpPr>
            <a:spLocks noChangeArrowheads="1"/>
          </p:cNvSpPr>
          <p:nvPr/>
        </p:nvSpPr>
        <p:spPr bwMode="auto">
          <a:xfrm>
            <a:off x="900113" y="393700"/>
            <a:ext cx="8243887" cy="5264150"/>
          </a:xfrm>
          <a:prstGeom prst="rect">
            <a:avLst/>
          </a:prstGeom>
          <a:noFill/>
          <a:ln w="9525">
            <a:noFill/>
            <a:miter lim="800000"/>
            <a:headEnd/>
            <a:tailEnd/>
          </a:ln>
        </p:spPr>
        <p:txBody>
          <a:bodyPr anchor="ctr">
            <a:spAutoFit/>
          </a:bodyPr>
          <a:lstStyle/>
          <a:p>
            <a:pPr algn="just" eaLnBrk="0" hangingPunct="0"/>
            <a:r>
              <a:rPr lang="el-GR" sz="2400" b="1">
                <a:latin typeface="Calibri" pitchFamily="34" charset="0"/>
                <a:cs typeface="Times New Roman" pitchFamily="18" charset="0"/>
              </a:rPr>
              <a:t>Οι   κυριότερες   διεργασίες   που   χρησι</a:t>
            </a:r>
            <a:r>
              <a:rPr lang="el-GR" sz="2400" b="1">
                <a:cs typeface="Times New Roman" pitchFamily="18" charset="0"/>
              </a:rPr>
              <a:t>μ</a:t>
            </a:r>
            <a:r>
              <a:rPr lang="el-GR" sz="2400" b="1">
                <a:latin typeface="Calibri" pitchFamily="34" charset="0"/>
                <a:cs typeface="Times New Roman" pitchFamily="18" charset="0"/>
              </a:rPr>
              <a:t>οποιούνται περιλα</a:t>
            </a:r>
            <a:r>
              <a:rPr lang="el-GR" sz="2400" b="1">
                <a:cs typeface="Times New Roman" pitchFamily="18" charset="0"/>
              </a:rPr>
              <a:t>μ</a:t>
            </a:r>
            <a:r>
              <a:rPr lang="el-GR" sz="2400" b="1">
                <a:latin typeface="Calibri" pitchFamily="34" charset="0"/>
                <a:cs typeface="Times New Roman" pitchFamily="18" charset="0"/>
              </a:rPr>
              <a:t>βάνουν:</a:t>
            </a:r>
            <a:endParaRPr lang="el-GR" sz="1600" b="1"/>
          </a:p>
          <a:p>
            <a:pPr algn="just" eaLnBrk="0" hangingPunct="0">
              <a:buFontTx/>
              <a:buChar char="•"/>
            </a:pPr>
            <a:r>
              <a:rPr lang="el-GR" sz="2400">
                <a:latin typeface="Calibri" pitchFamily="34" charset="0"/>
                <a:cs typeface="Times New Roman" pitchFamily="18" charset="0"/>
              </a:rPr>
              <a:t>Τεχνικές διάνοιξης σάκων</a:t>
            </a:r>
            <a:endParaRPr lang="el-GR" sz="1600"/>
          </a:p>
          <a:p>
            <a:pPr algn="just" eaLnBrk="0" hangingPunct="0">
              <a:buFontTx/>
              <a:buChar char="•"/>
            </a:pPr>
            <a:r>
              <a:rPr lang="el-GR" sz="2400">
                <a:latin typeface="Calibri" pitchFamily="34" charset="0"/>
                <a:cs typeface="Times New Roman" pitchFamily="18" charset="0"/>
              </a:rPr>
              <a:t>Τεχνικές   </a:t>
            </a:r>
            <a:r>
              <a:rPr lang="el-GR" sz="2400">
                <a:cs typeface="Times New Roman" pitchFamily="18" charset="0"/>
              </a:rPr>
              <a:t>μ</a:t>
            </a:r>
            <a:r>
              <a:rPr lang="el-GR" sz="2400">
                <a:latin typeface="Calibri" pitchFamily="34" charset="0"/>
                <a:cs typeface="Times New Roman" pitchFamily="18" charset="0"/>
              </a:rPr>
              <a:t>είωσης  του   </a:t>
            </a:r>
            <a:r>
              <a:rPr lang="el-GR" sz="2400">
                <a:cs typeface="Times New Roman" pitchFamily="18" charset="0"/>
              </a:rPr>
              <a:t>μ</a:t>
            </a:r>
            <a:r>
              <a:rPr lang="el-GR" sz="2400">
                <a:latin typeface="Calibri" pitchFamily="34" charset="0"/>
                <a:cs typeface="Times New Roman" pitchFamily="18" charset="0"/>
              </a:rPr>
              <a:t>εγέθους    κονιορτοποίηση   και   τε</a:t>
            </a:r>
            <a:r>
              <a:rPr lang="el-GR" sz="2400">
                <a:cs typeface="Times New Roman" pitchFamily="18" charset="0"/>
              </a:rPr>
              <a:t>μ</a:t>
            </a:r>
            <a:r>
              <a:rPr lang="el-GR" sz="2400">
                <a:latin typeface="Calibri" pitchFamily="34" charset="0"/>
                <a:cs typeface="Times New Roman" pitchFamily="18" charset="0"/>
              </a:rPr>
              <a:t>αχισ</a:t>
            </a:r>
            <a:r>
              <a:rPr lang="el-GR" sz="2400">
                <a:cs typeface="Times New Roman" pitchFamily="18" charset="0"/>
              </a:rPr>
              <a:t>µ</a:t>
            </a:r>
            <a:r>
              <a:rPr lang="el-GR" sz="2400">
                <a:latin typeface="Calibri" pitchFamily="34" charset="0"/>
                <a:cs typeface="Times New Roman" pitchFamily="18" charset="0"/>
              </a:rPr>
              <a:t>ός   σε   τε</a:t>
            </a:r>
            <a:r>
              <a:rPr lang="el-GR" sz="2400">
                <a:cs typeface="Times New Roman" pitchFamily="18" charset="0"/>
              </a:rPr>
              <a:t>μ</a:t>
            </a:r>
            <a:r>
              <a:rPr lang="el-GR" sz="2400">
                <a:latin typeface="Calibri" pitchFamily="34" charset="0"/>
                <a:cs typeface="Times New Roman" pitchFamily="18" charset="0"/>
              </a:rPr>
              <a:t>αχιστές περιστρεφό</a:t>
            </a:r>
            <a:r>
              <a:rPr lang="el-GR" sz="2400">
                <a:cs typeface="Times New Roman" pitchFamily="18" charset="0"/>
              </a:rPr>
              <a:t>μ</a:t>
            </a:r>
            <a:r>
              <a:rPr lang="el-GR" sz="2400">
                <a:latin typeface="Calibri" pitchFamily="34" charset="0"/>
                <a:cs typeface="Times New Roman" pitchFamily="18" charset="0"/>
              </a:rPr>
              <a:t>ενα τύ</a:t>
            </a:r>
            <a:r>
              <a:rPr lang="el-GR" sz="2400">
                <a:cs typeface="Times New Roman" pitchFamily="18" charset="0"/>
              </a:rPr>
              <a:t>μ</a:t>
            </a:r>
            <a:r>
              <a:rPr lang="el-GR" sz="2400">
                <a:latin typeface="Calibri" pitchFamily="34" charset="0"/>
                <a:cs typeface="Times New Roman" pitchFamily="18" charset="0"/>
              </a:rPr>
              <a:t>πανα κλπ</a:t>
            </a:r>
            <a:endParaRPr lang="el-GR" sz="1600"/>
          </a:p>
          <a:p>
            <a:pPr algn="just" eaLnBrk="0" hangingPunct="0">
              <a:buFontTx/>
              <a:buChar char="•"/>
            </a:pPr>
            <a:r>
              <a:rPr lang="el-GR" sz="2400">
                <a:latin typeface="Calibri" pitchFamily="34" charset="0"/>
                <a:cs typeface="Times New Roman" pitchFamily="18" charset="0"/>
              </a:rPr>
              <a:t>Τεχνικές διαχωρισ</a:t>
            </a:r>
            <a:r>
              <a:rPr lang="el-GR" sz="2400">
                <a:cs typeface="Times New Roman" pitchFamily="18" charset="0"/>
              </a:rPr>
              <a:t>μ</a:t>
            </a:r>
            <a:r>
              <a:rPr lang="el-GR" sz="2400">
                <a:latin typeface="Calibri" pitchFamily="34" charset="0"/>
                <a:cs typeface="Times New Roman" pitchFamily="18" charset="0"/>
              </a:rPr>
              <a:t>ού  βάση </a:t>
            </a:r>
            <a:r>
              <a:rPr lang="el-GR" sz="2400">
                <a:cs typeface="Times New Roman" pitchFamily="18" charset="0"/>
              </a:rPr>
              <a:t>μ</a:t>
            </a:r>
            <a:r>
              <a:rPr lang="el-GR" sz="2400">
                <a:latin typeface="Calibri" pitchFamily="34" charset="0"/>
                <a:cs typeface="Times New Roman" pitchFamily="18" charset="0"/>
              </a:rPr>
              <a:t>εγέθους βαλλιστικού διαχωρισ</a:t>
            </a:r>
            <a:r>
              <a:rPr lang="el-GR" sz="2400">
                <a:cs typeface="Times New Roman" pitchFamily="18" charset="0"/>
              </a:rPr>
              <a:t>μ</a:t>
            </a:r>
            <a:r>
              <a:rPr lang="el-GR" sz="2400">
                <a:latin typeface="Calibri" pitchFamily="34" charset="0"/>
                <a:cs typeface="Times New Roman" pitchFamily="18" charset="0"/>
              </a:rPr>
              <a:t>ού και άλλες διεργασίες </a:t>
            </a:r>
            <a:r>
              <a:rPr lang="el-GR" sz="2400">
                <a:cs typeface="Times New Roman" pitchFamily="18" charset="0"/>
              </a:rPr>
              <a:t>μ</a:t>
            </a:r>
            <a:r>
              <a:rPr lang="el-GR" sz="2400">
                <a:latin typeface="Calibri" pitchFamily="34" charset="0"/>
                <a:cs typeface="Times New Roman" pitchFamily="18" charset="0"/>
              </a:rPr>
              <a:t>ηχανικής ταξινό</a:t>
            </a:r>
            <a:r>
              <a:rPr lang="el-GR" sz="2400">
                <a:cs typeface="Times New Roman" pitchFamily="18" charset="0"/>
              </a:rPr>
              <a:t>μ</a:t>
            </a:r>
            <a:r>
              <a:rPr lang="el-GR" sz="2400">
                <a:latin typeface="Calibri" pitchFamily="34" charset="0"/>
                <a:cs typeface="Times New Roman" pitchFamily="18" charset="0"/>
              </a:rPr>
              <a:t>ησης των αποβλήτων</a:t>
            </a:r>
            <a:endParaRPr lang="el-GR" sz="1600"/>
          </a:p>
          <a:p>
            <a:pPr algn="just" eaLnBrk="0" hangingPunct="0">
              <a:buFontTx/>
              <a:buChar char="•"/>
            </a:pPr>
            <a:r>
              <a:rPr lang="el-GR" sz="2400">
                <a:latin typeface="Calibri" pitchFamily="34" charset="0"/>
                <a:cs typeface="Times New Roman" pitchFamily="18" charset="0"/>
              </a:rPr>
              <a:t>Τεχνικές  </a:t>
            </a:r>
            <a:r>
              <a:rPr lang="el-GR" sz="2400">
                <a:cs typeface="Times New Roman" pitchFamily="18" charset="0"/>
              </a:rPr>
              <a:t>μ</a:t>
            </a:r>
            <a:r>
              <a:rPr lang="el-GR" sz="2400">
                <a:latin typeface="Calibri" pitchFamily="34" charset="0"/>
                <a:cs typeface="Times New Roman" pitchFamily="18" charset="0"/>
              </a:rPr>
              <a:t>αγνητικού  διαχωρισ</a:t>
            </a:r>
            <a:r>
              <a:rPr lang="el-GR" sz="2400">
                <a:cs typeface="Times New Roman" pitchFamily="18" charset="0"/>
              </a:rPr>
              <a:t>μ</a:t>
            </a:r>
            <a:r>
              <a:rPr lang="el-GR" sz="2400">
                <a:latin typeface="Calibri" pitchFamily="34" charset="0"/>
                <a:cs typeface="Times New Roman" pitchFamily="18" charset="0"/>
              </a:rPr>
              <a:t>ού για  το  διαχωρισ</a:t>
            </a:r>
            <a:r>
              <a:rPr lang="el-GR" sz="2400">
                <a:cs typeface="Times New Roman" pitchFamily="18" charset="0"/>
              </a:rPr>
              <a:t>μ</a:t>
            </a:r>
            <a:r>
              <a:rPr lang="el-GR" sz="2400">
                <a:latin typeface="Calibri" pitchFamily="34" charset="0"/>
                <a:cs typeface="Times New Roman" pitchFamily="18" charset="0"/>
              </a:rPr>
              <a:t>ό των  σιδηρούχων  </a:t>
            </a:r>
            <a:r>
              <a:rPr lang="el-GR" sz="2400">
                <a:cs typeface="Times New Roman" pitchFamily="18" charset="0"/>
              </a:rPr>
              <a:t>μ</a:t>
            </a:r>
            <a:r>
              <a:rPr lang="el-GR" sz="2400">
                <a:latin typeface="Calibri" pitchFamily="34" charset="0"/>
                <a:cs typeface="Times New Roman" pitchFamily="18" charset="0"/>
              </a:rPr>
              <a:t>ετάλλων και επαγωγικών ρευ</a:t>
            </a:r>
            <a:r>
              <a:rPr lang="el-GR" sz="2400">
                <a:cs typeface="Times New Roman" pitchFamily="18" charset="0"/>
              </a:rPr>
              <a:t>μ</a:t>
            </a:r>
            <a:r>
              <a:rPr lang="el-GR" sz="2400">
                <a:latin typeface="Calibri" pitchFamily="34" charset="0"/>
                <a:cs typeface="Times New Roman" pitchFamily="18" charset="0"/>
              </a:rPr>
              <a:t>άτων για το αλου</a:t>
            </a:r>
            <a:r>
              <a:rPr lang="el-GR" sz="2400">
                <a:cs typeface="Times New Roman" pitchFamily="18" charset="0"/>
              </a:rPr>
              <a:t>μ</a:t>
            </a:r>
            <a:r>
              <a:rPr lang="el-GR" sz="2400">
                <a:latin typeface="Calibri" pitchFamily="34" charset="0"/>
                <a:cs typeface="Times New Roman" pitchFamily="18" charset="0"/>
              </a:rPr>
              <a:t>ίνιο</a:t>
            </a:r>
            <a:endParaRPr lang="el-GR" sz="1600"/>
          </a:p>
          <a:p>
            <a:pPr algn="just" eaLnBrk="0" hangingPunct="0">
              <a:buFontTx/>
              <a:buChar char="•"/>
            </a:pPr>
            <a:r>
              <a:rPr lang="el-GR" sz="2400">
                <a:latin typeface="Calibri" pitchFamily="34" charset="0"/>
                <a:cs typeface="Times New Roman" pitchFamily="18" charset="0"/>
              </a:rPr>
              <a:t>Βιολογική ξήρανση</a:t>
            </a:r>
            <a:endParaRPr lang="el-GR" sz="1600"/>
          </a:p>
          <a:p>
            <a:pPr algn="just" eaLnBrk="0" hangingPunct="0">
              <a:buFontTx/>
              <a:buChar char="•"/>
            </a:pPr>
            <a:r>
              <a:rPr lang="el-GR" sz="2400">
                <a:latin typeface="Calibri" pitchFamily="34" charset="0"/>
                <a:cs typeface="Times New Roman" pitchFamily="18" charset="0"/>
              </a:rPr>
              <a:t>Κο</a:t>
            </a:r>
            <a:r>
              <a:rPr lang="el-GR" sz="2400">
                <a:cs typeface="Times New Roman" pitchFamily="18" charset="0"/>
              </a:rPr>
              <a:t>μ</a:t>
            </a:r>
            <a:r>
              <a:rPr lang="el-GR" sz="2400">
                <a:latin typeface="Calibri" pitchFamily="34" charset="0"/>
                <a:cs typeface="Times New Roman" pitchFamily="18" charset="0"/>
              </a:rPr>
              <a:t>ποστοποίηση του οργανικού κλάσ</a:t>
            </a:r>
            <a:r>
              <a:rPr lang="el-GR" sz="2400">
                <a:cs typeface="Times New Roman" pitchFamily="18" charset="0"/>
              </a:rPr>
              <a:t>μ</a:t>
            </a:r>
            <a:r>
              <a:rPr lang="el-GR" sz="2400">
                <a:latin typeface="Calibri" pitchFamily="34" charset="0"/>
                <a:cs typeface="Times New Roman" pitchFamily="18" charset="0"/>
              </a:rPr>
              <a:t>ατος</a:t>
            </a:r>
            <a:endParaRPr lang="el-GR" sz="1600"/>
          </a:p>
          <a:p>
            <a:pPr algn="just" eaLnBrk="0" hangingPunct="0">
              <a:buFontTx/>
              <a:buChar char="•"/>
            </a:pPr>
            <a:r>
              <a:rPr lang="el-GR" sz="2400">
                <a:latin typeface="Calibri" pitchFamily="34" charset="0"/>
                <a:cs typeface="Times New Roman" pitchFamily="18" charset="0"/>
              </a:rPr>
              <a:t>Αναερόβια χώνευση</a:t>
            </a:r>
            <a:endParaRPr lang="el-GR" sz="4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 Ευθεία γραμμή σύνδεσης"/>
          <p:cNvCxnSpPr/>
          <p:nvPr/>
        </p:nvCxnSpPr>
        <p:spPr>
          <a:xfrm rot="16200000" flipH="1">
            <a:off x="-2607468" y="3393281"/>
            <a:ext cx="6858000" cy="7143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0" y="6072188"/>
            <a:ext cx="9144000" cy="158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244" name="Picture 4" descr="fodsa"/>
          <p:cNvPicPr>
            <a:picLocks noChangeAspect="1" noChangeArrowheads="1"/>
          </p:cNvPicPr>
          <p:nvPr/>
        </p:nvPicPr>
        <p:blipFill>
          <a:blip r:embed="rId2" cstate="print"/>
          <a:srcRect/>
          <a:stretch>
            <a:fillRect/>
          </a:stretch>
        </p:blipFill>
        <p:spPr bwMode="auto">
          <a:xfrm>
            <a:off x="0" y="6286500"/>
            <a:ext cx="782638" cy="571500"/>
          </a:xfrm>
          <a:prstGeom prst="rect">
            <a:avLst/>
          </a:prstGeom>
          <a:noFill/>
          <a:ln w="9525">
            <a:noFill/>
            <a:miter lim="800000"/>
            <a:headEnd/>
            <a:tailEnd/>
          </a:ln>
        </p:spPr>
      </p:pic>
      <p:sp>
        <p:nvSpPr>
          <p:cNvPr id="10245" name="Rectangle 1"/>
          <p:cNvSpPr>
            <a:spLocks noChangeArrowheads="1"/>
          </p:cNvSpPr>
          <p:nvPr/>
        </p:nvSpPr>
        <p:spPr bwMode="auto">
          <a:xfrm>
            <a:off x="900113" y="333375"/>
            <a:ext cx="8243887" cy="522288"/>
          </a:xfrm>
          <a:prstGeom prst="rect">
            <a:avLst/>
          </a:prstGeom>
          <a:noFill/>
          <a:ln w="9525">
            <a:noFill/>
            <a:miter lim="800000"/>
            <a:headEnd/>
            <a:tailEnd/>
          </a:ln>
        </p:spPr>
        <p:txBody>
          <a:bodyPr anchor="ctr">
            <a:spAutoFit/>
          </a:bodyPr>
          <a:lstStyle/>
          <a:p>
            <a:pPr eaLnBrk="0" hangingPunct="0"/>
            <a:r>
              <a:rPr lang="en-US" b="1">
                <a:solidFill>
                  <a:srgbClr val="000000"/>
                </a:solidFill>
                <a:latin typeface="Calibri" pitchFamily="34" charset="0"/>
                <a:cs typeface="Times New Roman" pitchFamily="18" charset="0"/>
              </a:rPr>
              <a:t>K</a:t>
            </a:r>
            <a:r>
              <a:rPr lang="el-GR" b="1">
                <a:solidFill>
                  <a:srgbClr val="000000"/>
                </a:solidFill>
                <a:latin typeface="Calibri" pitchFamily="34" charset="0"/>
                <a:cs typeface="Times New Roman" pitchFamily="18" charset="0"/>
              </a:rPr>
              <a:t>υριότερες  τεχνολογίες </a:t>
            </a:r>
            <a:r>
              <a:rPr lang="el-GR" b="1">
                <a:solidFill>
                  <a:srgbClr val="000000"/>
                </a:solidFill>
                <a:cs typeface="Times New Roman" pitchFamily="18" charset="0"/>
              </a:rPr>
              <a:t>µ</a:t>
            </a:r>
            <a:r>
              <a:rPr lang="el-GR" b="1">
                <a:solidFill>
                  <a:srgbClr val="000000"/>
                </a:solidFill>
                <a:latin typeface="Calibri" pitchFamily="34" charset="0"/>
                <a:cs typeface="Times New Roman" pitchFamily="18" charset="0"/>
              </a:rPr>
              <a:t>ηχανικής προετοι</a:t>
            </a:r>
            <a:r>
              <a:rPr lang="el-GR" b="1">
                <a:solidFill>
                  <a:srgbClr val="000000"/>
                </a:solidFill>
                <a:cs typeface="Times New Roman" pitchFamily="18" charset="0"/>
              </a:rPr>
              <a:t>µ</a:t>
            </a:r>
            <a:r>
              <a:rPr lang="el-GR" b="1">
                <a:solidFill>
                  <a:srgbClr val="000000"/>
                </a:solidFill>
                <a:latin typeface="Calibri" pitchFamily="34" charset="0"/>
                <a:cs typeface="Times New Roman" pitchFamily="18" charset="0"/>
              </a:rPr>
              <a:t>ασίας των αποβλήτων</a:t>
            </a:r>
            <a:endParaRPr lang="el-GR" sz="2800"/>
          </a:p>
        </p:txBody>
      </p:sp>
      <p:graphicFrame>
        <p:nvGraphicFramePr>
          <p:cNvPr id="6" name="5 - Πίνακας"/>
          <p:cNvGraphicFramePr>
            <a:graphicFrameLocks noGrp="1"/>
          </p:cNvGraphicFramePr>
          <p:nvPr/>
        </p:nvGraphicFramePr>
        <p:xfrm>
          <a:off x="1042988" y="981075"/>
          <a:ext cx="7705476" cy="5472263"/>
        </p:xfrm>
        <a:graphic>
          <a:graphicData uri="http://schemas.openxmlformats.org/drawingml/2006/table">
            <a:tbl>
              <a:tblPr/>
              <a:tblGrid>
                <a:gridCol w="2065715"/>
                <a:gridCol w="5639761"/>
              </a:tblGrid>
              <a:tr h="228011">
                <a:tc>
                  <a:txBody>
                    <a:bodyPr/>
                    <a:lstStyle/>
                    <a:p>
                      <a:pPr marL="69850" marR="0" lvl="0" indent="0" algn="ctr" defTabSz="914400" rtl="0" eaLnBrk="1" fontAlgn="base" latinLnBrk="0" hangingPunct="1">
                        <a:lnSpc>
                          <a:spcPct val="115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Calibri" pitchFamily="34" charset="0"/>
                          <a:cs typeface="Times New Roman" pitchFamily="18" charset="0"/>
                        </a:rPr>
                        <a:t>Τεχνολογία</a:t>
                      </a:r>
                      <a:endParaRPr kumimoji="0" lang="el-G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57150" cap="flat" cmpd="sng" algn="ctr">
                      <a:solidFill>
                        <a:srgbClr val="E0E0E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69850" marR="0" lvl="0" indent="0" algn="ctr" defTabSz="914400" rtl="0" eaLnBrk="1" fontAlgn="base" latinLnBrk="0" hangingPunct="1">
                        <a:lnSpc>
                          <a:spcPct val="115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Calibri" pitchFamily="34" charset="0"/>
                          <a:cs typeface="Times New Roman" pitchFamily="18" charset="0"/>
                        </a:rPr>
                        <a:t>Αρχή λειτουργίας</a:t>
                      </a:r>
                      <a:endParaRPr kumimoji="0" lang="el-G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r>
              <a:tr h="684033">
                <a:tc>
                  <a:txBody>
                    <a:bodyPr/>
                    <a:lstStyle/>
                    <a:p>
                      <a:pPr marL="69850" marR="0" lvl="0" indent="0" algn="l" defTabSz="914400" rtl="0" eaLnBrk="1" fontAlgn="base" latinLnBrk="0" hangingPunct="1">
                        <a:lnSpc>
                          <a:spcPct val="115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cs typeface="Times New Roman" pitchFamily="18" charset="0"/>
                        </a:rPr>
                        <a:t>Σφυρόµυλοι</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p>
                      <a:pPr marL="69850" marR="0" lvl="0" indent="0" algn="l" defTabSz="914400" rtl="0" eaLnBrk="1" fontAlgn="base" latinLnBrk="0" hangingPunct="1">
                        <a:lnSpc>
                          <a:spcPct val="115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cs typeface="Times New Roman" pitchFamily="18" charset="0"/>
                        </a:rPr>
                        <a:t>(Hammer mill)</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9850" marR="0" lvl="0" indent="0" algn="l" defTabSz="914400" rtl="0" eaLnBrk="1" fontAlgn="base" latinLnBrk="0" hangingPunct="1">
                        <a:lnSpc>
                          <a:spcPct val="115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cs typeface="Times New Roman" pitchFamily="18" charset="0"/>
                        </a:rPr>
                        <a:t>Τα απόβλητα υφίστανται σηµαντική µείωση του µεγέθους τους µε τη βοήθεια σφυριών  που ταλαντώνονται</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4033">
                <a:tc>
                  <a:txBody>
                    <a:bodyPr/>
                    <a:lstStyle/>
                    <a:p>
                      <a:pPr marL="69850" marR="0" lvl="0" indent="0" algn="l" defTabSz="914400" rtl="0" eaLnBrk="1" fontAlgn="base" latinLnBrk="0" hangingPunct="1">
                        <a:lnSpc>
                          <a:spcPct val="115000"/>
                        </a:lnSpc>
                        <a:spcBef>
                          <a:spcPct val="0"/>
                        </a:spcBef>
                        <a:spcAft>
                          <a:spcPct val="0"/>
                        </a:spcAft>
                        <a:buClrTx/>
                        <a:buSzTx/>
                        <a:buFontTx/>
                        <a:buNone/>
                        <a:tabLst/>
                      </a:pPr>
                      <a:r>
                        <a:rPr kumimoji="0" lang="el-GR" sz="1200" b="0" i="0" u="none" strike="noStrike" cap="none" normalizeH="0" baseline="0" dirty="0" err="1" smtClean="0">
                          <a:ln>
                            <a:noFill/>
                          </a:ln>
                          <a:solidFill>
                            <a:schemeClr val="tx1"/>
                          </a:solidFill>
                          <a:effectLst/>
                          <a:latin typeface="Calibri" pitchFamily="34" charset="0"/>
                          <a:cs typeface="Times New Roman" pitchFamily="18" charset="0"/>
                        </a:rPr>
                        <a:t>Τεμαχιστές</a:t>
                      </a:r>
                      <a:r>
                        <a:rPr kumimoji="0" lang="el-GR" sz="1200" b="0" i="0" u="none" strike="noStrike" cap="none" normalizeH="0" baseline="0" dirty="0" smtClean="0">
                          <a:ln>
                            <a:noFill/>
                          </a:ln>
                          <a:solidFill>
                            <a:schemeClr val="tx1"/>
                          </a:solidFill>
                          <a:effectLst/>
                          <a:latin typeface="Calibri" pitchFamily="34" charset="0"/>
                          <a:cs typeface="Times New Roman" pitchFamily="18" charset="0"/>
                        </a:rPr>
                        <a:t> (</a:t>
                      </a:r>
                      <a:r>
                        <a:rPr kumimoji="0" lang="el-GR" sz="1200" b="0" i="0" u="none" strike="noStrike" cap="none" normalizeH="0" baseline="0" dirty="0" err="1" smtClean="0">
                          <a:ln>
                            <a:noFill/>
                          </a:ln>
                          <a:solidFill>
                            <a:schemeClr val="tx1"/>
                          </a:solidFill>
                          <a:effectLst/>
                          <a:latin typeface="Calibri" pitchFamily="34" charset="0"/>
                          <a:cs typeface="Times New Roman" pitchFamily="18" charset="0"/>
                        </a:rPr>
                        <a:t>Shredder</a:t>
                      </a:r>
                      <a:r>
                        <a:rPr kumimoji="0" lang="el-GR" sz="1200" b="0" i="0" u="none" strike="noStrike" cap="none" normalizeH="0" baseline="0" dirty="0" smtClean="0">
                          <a:ln>
                            <a:noFill/>
                          </a:ln>
                          <a:solidFill>
                            <a:schemeClr val="tx1"/>
                          </a:solidFill>
                          <a:effectLst/>
                          <a:latin typeface="Calibri" pitchFamily="34" charset="0"/>
                          <a:cs typeface="Times New Roman" pitchFamily="18" charset="0"/>
                        </a:rPr>
                        <a:t>)</a:t>
                      </a:r>
                      <a:endParaRPr kumimoji="0" lang="el-G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9850" marR="0" lvl="0" indent="0" algn="l" defTabSz="914400" rtl="0" eaLnBrk="1" fontAlgn="base" latinLnBrk="0" hangingPunct="1">
                        <a:lnSpc>
                          <a:spcPct val="115000"/>
                        </a:lnSpc>
                        <a:spcBef>
                          <a:spcPct val="0"/>
                        </a:spcBef>
                        <a:spcAft>
                          <a:spcPct val="0"/>
                        </a:spcAft>
                        <a:buClrTx/>
                        <a:buSzTx/>
                        <a:buFontTx/>
                        <a:buNone/>
                        <a:tabLst/>
                      </a:pPr>
                      <a:r>
                        <a:rPr kumimoji="0" lang="el-GR" sz="1200" b="0" i="0" u="none" strike="noStrike" cap="none" normalizeH="0" baseline="0" dirty="0" err="1" smtClean="0">
                          <a:ln>
                            <a:noFill/>
                          </a:ln>
                          <a:solidFill>
                            <a:schemeClr val="tx1"/>
                          </a:solidFill>
                          <a:effectLst/>
                          <a:latin typeface="Calibri" pitchFamily="34" charset="0"/>
                          <a:cs typeface="Times New Roman" pitchFamily="18" charset="0"/>
                        </a:rPr>
                        <a:t>Περιστρεφόµενα</a:t>
                      </a:r>
                      <a:r>
                        <a:rPr kumimoji="0" lang="el-GR" sz="1200" b="0" i="0" u="none" strike="noStrike" cap="none" normalizeH="0" baseline="0" dirty="0" smtClean="0">
                          <a:ln>
                            <a:noFill/>
                          </a:ln>
                          <a:solidFill>
                            <a:schemeClr val="tx1"/>
                          </a:solidFill>
                          <a:effectLst/>
                          <a:latin typeface="Calibri" pitchFamily="34" charset="0"/>
                          <a:cs typeface="Times New Roman" pitchFamily="18" charset="0"/>
                        </a:rPr>
                        <a:t> µ</a:t>
                      </a:r>
                      <a:r>
                        <a:rPr kumimoji="0" lang="el-GR" sz="1200" b="0" i="0" u="none" strike="noStrike" cap="none" normalizeH="0" baseline="0" dirty="0" err="1" smtClean="0">
                          <a:ln>
                            <a:noFill/>
                          </a:ln>
                          <a:solidFill>
                            <a:schemeClr val="tx1"/>
                          </a:solidFill>
                          <a:effectLst/>
                          <a:latin typeface="Calibri" pitchFamily="34" charset="0"/>
                          <a:cs typeface="Times New Roman" pitchFamily="18" charset="0"/>
                        </a:rPr>
                        <a:t>αχαίρια</a:t>
                      </a:r>
                      <a:r>
                        <a:rPr kumimoji="0" lang="el-GR" sz="1200" b="0" i="0" u="none" strike="noStrike" cap="none" normalizeH="0" baseline="0" dirty="0" smtClean="0">
                          <a:ln>
                            <a:noFill/>
                          </a:ln>
                          <a:solidFill>
                            <a:schemeClr val="tx1"/>
                          </a:solidFill>
                          <a:effectLst/>
                          <a:latin typeface="Calibri" pitchFamily="34" charset="0"/>
                          <a:cs typeface="Times New Roman" pitchFamily="18" charset="0"/>
                        </a:rPr>
                        <a:t>  τα οποία τεμαχίζουν τα υλικά </a:t>
                      </a:r>
                      <a:endParaRPr kumimoji="0" lang="el-G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82071">
                <a:tc>
                  <a:txBody>
                    <a:bodyPr/>
                    <a:lstStyle/>
                    <a:p>
                      <a:pPr marL="69850" marR="0" lvl="0" indent="0" algn="l" defTabSz="914400" rtl="0" eaLnBrk="1" fontAlgn="base" latinLnBrk="0" hangingPunct="1">
                        <a:lnSpc>
                          <a:spcPct val="115000"/>
                        </a:lnSpc>
                        <a:spcBef>
                          <a:spcPct val="0"/>
                        </a:spcBef>
                        <a:spcAft>
                          <a:spcPct val="0"/>
                        </a:spcAft>
                        <a:buClrTx/>
                        <a:buSzTx/>
                        <a:buFontTx/>
                        <a:buNone/>
                        <a:tabLst/>
                      </a:pPr>
                      <a:r>
                        <a:rPr kumimoji="0" lang="el-GR" sz="1200" b="0" i="0" u="none" strike="noStrike" cap="none" normalizeH="0" baseline="0" dirty="0" err="1" smtClean="0">
                          <a:ln>
                            <a:noFill/>
                          </a:ln>
                          <a:solidFill>
                            <a:schemeClr val="tx1"/>
                          </a:solidFill>
                          <a:effectLst/>
                          <a:latin typeface="Calibri" pitchFamily="34" charset="0"/>
                          <a:cs typeface="Times New Roman" pitchFamily="18" charset="0"/>
                        </a:rPr>
                        <a:t>Περιστρεφόµενα</a:t>
                      </a:r>
                      <a:r>
                        <a:rPr kumimoji="0" lang="el-GR" sz="1200" b="0" i="0" u="none" strike="noStrike" cap="none" normalizeH="0" baseline="0" dirty="0" smtClean="0">
                          <a:ln>
                            <a:noFill/>
                          </a:ln>
                          <a:solidFill>
                            <a:schemeClr val="tx1"/>
                          </a:solidFill>
                          <a:effectLst/>
                          <a:latin typeface="Calibri" pitchFamily="34" charset="0"/>
                          <a:cs typeface="Times New Roman" pitchFamily="18" charset="0"/>
                        </a:rPr>
                        <a:t> </a:t>
                      </a:r>
                      <a:r>
                        <a:rPr kumimoji="0" lang="el-GR" sz="1200" b="0" i="0" u="none" strike="noStrike" cap="none" normalizeH="0" baseline="0" dirty="0" err="1" smtClean="0">
                          <a:ln>
                            <a:noFill/>
                          </a:ln>
                          <a:solidFill>
                            <a:schemeClr val="tx1"/>
                          </a:solidFill>
                          <a:effectLst/>
                          <a:latin typeface="Calibri" pitchFamily="34" charset="0"/>
                          <a:cs typeface="Times New Roman" pitchFamily="18" charset="0"/>
                        </a:rPr>
                        <a:t>τύµπανα</a:t>
                      </a:r>
                      <a:r>
                        <a:rPr kumimoji="0" lang="el-GR" sz="1200" b="0" i="0" u="none" strike="noStrike" cap="none" normalizeH="0" baseline="0" dirty="0" smtClean="0">
                          <a:ln>
                            <a:noFill/>
                          </a:ln>
                          <a:solidFill>
                            <a:schemeClr val="tx1"/>
                          </a:solidFill>
                          <a:effectLst/>
                          <a:latin typeface="Calibri" pitchFamily="34" charset="0"/>
                          <a:cs typeface="Times New Roman" pitchFamily="18" charset="0"/>
                        </a:rPr>
                        <a:t>  (</a:t>
                      </a:r>
                      <a:r>
                        <a:rPr kumimoji="0" lang="el-GR" sz="1200" b="0" i="0" u="none" strike="noStrike" cap="none" normalizeH="0" baseline="0" dirty="0" err="1" smtClean="0">
                          <a:ln>
                            <a:noFill/>
                          </a:ln>
                          <a:solidFill>
                            <a:schemeClr val="tx1"/>
                          </a:solidFill>
                          <a:effectLst/>
                          <a:latin typeface="Calibri" pitchFamily="34" charset="0"/>
                          <a:cs typeface="Times New Roman" pitchFamily="18" charset="0"/>
                        </a:rPr>
                        <a:t>Rotating</a:t>
                      </a:r>
                      <a:r>
                        <a:rPr kumimoji="0" lang="el-GR" sz="1200" b="0" i="0" u="none" strike="noStrike" cap="none" normalizeH="0" baseline="0" dirty="0" smtClean="0">
                          <a:ln>
                            <a:noFill/>
                          </a:ln>
                          <a:solidFill>
                            <a:schemeClr val="tx1"/>
                          </a:solidFill>
                          <a:effectLst/>
                          <a:latin typeface="Calibri" pitchFamily="34" charset="0"/>
                          <a:cs typeface="Times New Roman" pitchFamily="18" charset="0"/>
                        </a:rPr>
                        <a:t> </a:t>
                      </a:r>
                      <a:r>
                        <a:rPr kumimoji="0" lang="el-GR" sz="1200" b="0" i="0" u="none" strike="noStrike" cap="none" normalizeH="0" baseline="0" dirty="0" err="1" smtClean="0">
                          <a:ln>
                            <a:noFill/>
                          </a:ln>
                          <a:solidFill>
                            <a:schemeClr val="tx1"/>
                          </a:solidFill>
                          <a:effectLst/>
                          <a:latin typeface="Calibri" pitchFamily="34" charset="0"/>
                          <a:cs typeface="Times New Roman" pitchFamily="18" charset="0"/>
                        </a:rPr>
                        <a:t>drum</a:t>
                      </a:r>
                      <a:r>
                        <a:rPr kumimoji="0" lang="el-GR" sz="1200" b="0" i="0" u="none" strike="noStrike" cap="none" normalizeH="0" baseline="0" dirty="0" smtClean="0">
                          <a:ln>
                            <a:noFill/>
                          </a:ln>
                          <a:solidFill>
                            <a:schemeClr val="tx1"/>
                          </a:solidFill>
                          <a:effectLst/>
                          <a:latin typeface="Calibri" pitchFamily="34" charset="0"/>
                          <a:cs typeface="Times New Roman" pitchFamily="18" charset="0"/>
                        </a:rPr>
                        <a:t>)</a:t>
                      </a:r>
                      <a:endParaRPr kumimoji="0" lang="el-G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9850" marR="0" lvl="0" indent="0" algn="l" defTabSz="914400" rtl="0" eaLnBrk="1" fontAlgn="base" latinLnBrk="0" hangingPunct="1">
                        <a:lnSpc>
                          <a:spcPct val="115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cs typeface="Times New Roman" pitchFamily="18" charset="0"/>
                        </a:rPr>
                        <a:t>Το υλικό ανυψώνεται καθώς προσκολλάται στα τοιχώµατα του τυµπάνου και κατόπιν πέφτει στο κέντρο, λόγω της βαρύτητας, επιτυγχάνοντας ανάδευση και οµογενοποίηση των αποβλήτων. Τα κοφτερά αντικείµενα που ενυπάρχουν στα απόβλητα (γυαλί, µέταλλα) συνεισφέρουν  στη µείωση του µεγέθους των πιο µαλακών υλικών, όπως το χαρτί και τα βιοαποδοµήσιµα, χωρίς να κονιορτοποιούνται τα ίδια.</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6022">
                <a:tc>
                  <a:txBody>
                    <a:bodyPr/>
                    <a:lstStyle/>
                    <a:p>
                      <a:pPr marL="69850" marR="0" lvl="0" indent="0" algn="l" defTabSz="914400" rtl="0" eaLnBrk="1" fontAlgn="base" latinLnBrk="0" hangingPunct="1">
                        <a:lnSpc>
                          <a:spcPct val="115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cs typeface="Times New Roman" pitchFamily="18" charset="0"/>
                        </a:rPr>
                        <a:t>Σφαιρόµυλοι (Ball mill)</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9850" marR="0" lvl="0" indent="0" algn="l" defTabSz="914400" rtl="0" eaLnBrk="1" fontAlgn="base" latinLnBrk="0" hangingPunct="1">
                        <a:lnSpc>
                          <a:spcPct val="115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cs typeface="Times New Roman" pitchFamily="18" charset="0"/>
                        </a:rPr>
                        <a:t>Περιστρεφόµενα τύµπανα φέρουν βαριές σφαίρες για να τεµαχίσουν ή να κονιορτοποιήσουν  τα απόβλητα.</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26049">
                <a:tc>
                  <a:txBody>
                    <a:bodyPr/>
                    <a:lstStyle/>
                    <a:p>
                      <a:pPr marL="69850" marR="0" lvl="0" indent="0" algn="l" defTabSz="914400" rtl="0" eaLnBrk="1" fontAlgn="base" latinLnBrk="0" hangingPunct="1">
                        <a:lnSpc>
                          <a:spcPct val="115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cs typeface="Times New Roman" pitchFamily="18" charset="0"/>
                        </a:rPr>
                        <a:t>Περιστρεφόµενα τύµπανα υγρής φάσης µε κόπτες (wet rotating drum with knives)</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9850" marR="0" lvl="0" indent="0" algn="l" defTabSz="914400" rtl="0" eaLnBrk="1" fontAlgn="base" latinLnBrk="0" hangingPunct="1">
                        <a:lnSpc>
                          <a:spcPct val="115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cs typeface="Times New Roman" pitchFamily="18" charset="0"/>
                        </a:rPr>
                        <a:t>Μετά από την προσθήκη νερού, τα απόβλητα δηµιουργούν</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p>
                      <a:pPr marL="69850" marR="0" lvl="0" indent="0" algn="l" defTabSz="914400" rtl="0" eaLnBrk="1" fontAlgn="base" latinLnBrk="0" hangingPunct="1">
                        <a:lnSpc>
                          <a:spcPct val="115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cs typeface="Times New Roman" pitchFamily="18" charset="0"/>
                        </a:rPr>
                        <a:t>µεγάλα συσσωµατώµατα που θρύβονται από τους κόπτες κατά την περιστροφή του τυµπάνου.</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2044">
                <a:tc>
                  <a:txBody>
                    <a:bodyPr/>
                    <a:lstStyle/>
                    <a:p>
                      <a:pPr marL="69850" marR="0" lvl="0" indent="0" algn="l" defTabSz="914400" rtl="0" eaLnBrk="1" fontAlgn="base" latinLnBrk="0" hangingPunct="1">
                        <a:lnSpc>
                          <a:spcPct val="115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cs typeface="Times New Roman" pitchFamily="18" charset="0"/>
                        </a:rPr>
                        <a:t>Θραυστήρες πλαστικών σάκων (Bag splitter)</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9850" marR="0" lvl="0" indent="0" algn="l" defTabSz="914400" rtl="0" eaLnBrk="1" fontAlgn="base" latinLnBrk="0" hangingPunct="1">
                        <a:lnSpc>
                          <a:spcPct val="115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alibri" pitchFamily="34" charset="0"/>
                          <a:cs typeface="Times New Roman" pitchFamily="18" charset="0"/>
                        </a:rPr>
                        <a:t>Μπορεί να είναι τύπου περιστροφικού κόπτη (µε </a:t>
                      </a:r>
                      <a:r>
                        <a:rPr kumimoji="0" lang="el-GR" sz="1200" b="0" i="0" u="none" strike="noStrike" cap="none" normalizeH="0" baseline="0" dirty="0" err="1" smtClean="0">
                          <a:ln>
                            <a:noFill/>
                          </a:ln>
                          <a:solidFill>
                            <a:schemeClr val="tx1"/>
                          </a:solidFill>
                          <a:effectLst/>
                          <a:latin typeface="Calibri" pitchFamily="34" charset="0"/>
                          <a:cs typeface="Times New Roman" pitchFamily="18" charset="0"/>
                        </a:rPr>
                        <a:t>αυξηµένες</a:t>
                      </a:r>
                      <a:r>
                        <a:rPr kumimoji="0" lang="el-GR" sz="1200" b="0" i="0" u="none" strike="noStrike" cap="none" normalizeH="0" baseline="0" dirty="0" smtClean="0">
                          <a:ln>
                            <a:noFill/>
                          </a:ln>
                          <a:solidFill>
                            <a:schemeClr val="tx1"/>
                          </a:solidFill>
                          <a:effectLst/>
                          <a:latin typeface="Calibri" pitchFamily="34" charset="0"/>
                          <a:cs typeface="Times New Roman" pitchFamily="18" charset="0"/>
                        </a:rPr>
                        <a:t> ανοχές  µ</a:t>
                      </a:r>
                      <a:r>
                        <a:rPr kumimoji="0" lang="el-GR" sz="1200" b="0" i="0" u="none" strike="noStrike" cap="none" normalizeH="0" baseline="0" dirty="0" err="1" smtClean="0">
                          <a:ln>
                            <a:noFill/>
                          </a:ln>
                          <a:solidFill>
                            <a:schemeClr val="tx1"/>
                          </a:solidFill>
                          <a:effectLst/>
                          <a:latin typeface="Calibri" pitchFamily="34" charset="0"/>
                          <a:cs typeface="Times New Roman" pitchFamily="18" charset="0"/>
                        </a:rPr>
                        <a:t>εταξύ</a:t>
                      </a:r>
                      <a:r>
                        <a:rPr kumimoji="0" lang="el-GR" sz="1200" b="0" i="0" u="none" strike="noStrike" cap="none" normalizeH="0" baseline="0" dirty="0" smtClean="0">
                          <a:ln>
                            <a:noFill/>
                          </a:ln>
                          <a:solidFill>
                            <a:schemeClr val="tx1"/>
                          </a:solidFill>
                          <a:effectLst/>
                          <a:latin typeface="Calibri" pitchFamily="34" charset="0"/>
                          <a:cs typeface="Times New Roman" pitchFamily="18" charset="0"/>
                        </a:rPr>
                        <a:t> των </a:t>
                      </a:r>
                      <a:r>
                        <a:rPr kumimoji="0" lang="el-GR" sz="1200" b="0" i="0" u="none" strike="noStrike" cap="none" normalizeH="0" baseline="0" dirty="0" err="1" smtClean="0">
                          <a:ln>
                            <a:noFill/>
                          </a:ln>
                          <a:solidFill>
                            <a:schemeClr val="tx1"/>
                          </a:solidFill>
                          <a:effectLst/>
                          <a:latin typeface="Calibri" pitchFamily="34" charset="0"/>
                          <a:cs typeface="Times New Roman" pitchFamily="18" charset="0"/>
                        </a:rPr>
                        <a:t>περιστρεφόµενων</a:t>
                      </a:r>
                      <a:r>
                        <a:rPr kumimoji="0" lang="el-GR" sz="1200" b="0" i="0" u="none" strike="noStrike" cap="none" normalizeH="0" baseline="0" dirty="0" smtClean="0">
                          <a:ln>
                            <a:noFill/>
                          </a:ln>
                          <a:solidFill>
                            <a:schemeClr val="tx1"/>
                          </a:solidFill>
                          <a:effectLst/>
                          <a:latin typeface="Calibri" pitchFamily="34" charset="0"/>
                          <a:cs typeface="Times New Roman" pitchFamily="18" charset="0"/>
                        </a:rPr>
                        <a:t> µ</a:t>
                      </a:r>
                      <a:r>
                        <a:rPr kumimoji="0" lang="el-GR" sz="1200" b="0" i="0" u="none" strike="noStrike" cap="none" normalizeH="0" baseline="0" dirty="0" err="1" smtClean="0">
                          <a:ln>
                            <a:noFill/>
                          </a:ln>
                          <a:solidFill>
                            <a:schemeClr val="tx1"/>
                          </a:solidFill>
                          <a:effectLst/>
                          <a:latin typeface="Calibri" pitchFamily="34" charset="0"/>
                          <a:cs typeface="Times New Roman" pitchFamily="18" charset="0"/>
                        </a:rPr>
                        <a:t>αχαιριών</a:t>
                      </a:r>
                      <a:r>
                        <a:rPr kumimoji="0" lang="el-GR" sz="1200" b="0" i="0" u="none" strike="noStrike" cap="none" normalizeH="0" baseline="0" dirty="0" smtClean="0">
                          <a:ln>
                            <a:noFill/>
                          </a:ln>
                          <a:solidFill>
                            <a:schemeClr val="tx1"/>
                          </a:solidFill>
                          <a:effectLst/>
                          <a:latin typeface="Calibri" pitchFamily="34" charset="0"/>
                          <a:cs typeface="Times New Roman" pitchFamily="18" charset="0"/>
                        </a:rPr>
                        <a:t> κοπής, ώστε να σχίζεται µόνο ο σάκος και να µην </a:t>
                      </a:r>
                      <a:r>
                        <a:rPr kumimoji="0" lang="el-GR" sz="1200" b="0" i="0" u="none" strike="noStrike" cap="none" normalizeH="0" baseline="0" dirty="0" err="1" smtClean="0">
                          <a:ln>
                            <a:noFill/>
                          </a:ln>
                          <a:solidFill>
                            <a:schemeClr val="tx1"/>
                          </a:solidFill>
                          <a:effectLst/>
                          <a:latin typeface="Calibri" pitchFamily="34" charset="0"/>
                          <a:cs typeface="Times New Roman" pitchFamily="18" charset="0"/>
                        </a:rPr>
                        <a:t>τεµαχίζεται</a:t>
                      </a:r>
                      <a:r>
                        <a:rPr kumimoji="0" lang="el-GR" sz="1200" b="0" i="0" u="none" strike="noStrike" cap="none" normalizeH="0" baseline="0" dirty="0" smtClean="0">
                          <a:ln>
                            <a:noFill/>
                          </a:ln>
                          <a:solidFill>
                            <a:schemeClr val="tx1"/>
                          </a:solidFill>
                          <a:effectLst/>
                          <a:latin typeface="Calibri" pitchFamily="34" charset="0"/>
                          <a:cs typeface="Times New Roman" pitchFamily="18" charset="0"/>
                        </a:rPr>
                        <a:t> το </a:t>
                      </a:r>
                      <a:r>
                        <a:rPr kumimoji="0" lang="el-GR" sz="1200" b="0" i="0" u="none" strike="noStrike" cap="none" normalizeH="0" baseline="0" dirty="0" err="1" smtClean="0">
                          <a:ln>
                            <a:noFill/>
                          </a:ln>
                          <a:solidFill>
                            <a:schemeClr val="tx1"/>
                          </a:solidFill>
                          <a:effectLst/>
                          <a:latin typeface="Calibri" pitchFamily="34" charset="0"/>
                          <a:cs typeface="Times New Roman" pitchFamily="18" charset="0"/>
                        </a:rPr>
                        <a:t>περιεχόµενο</a:t>
                      </a:r>
                      <a:r>
                        <a:rPr kumimoji="0" lang="el-GR" sz="1200" b="0" i="0" u="none" strike="noStrike" cap="none" normalizeH="0" baseline="0" dirty="0" smtClean="0">
                          <a:ln>
                            <a:noFill/>
                          </a:ln>
                          <a:solidFill>
                            <a:schemeClr val="tx1"/>
                          </a:solidFill>
                          <a:effectLst/>
                          <a:latin typeface="Calibri" pitchFamily="34" charset="0"/>
                          <a:cs typeface="Times New Roman" pitchFamily="18" charset="0"/>
                        </a:rPr>
                        <a:t>), </a:t>
                      </a:r>
                      <a:r>
                        <a:rPr kumimoji="0" lang="el-GR" sz="1200" b="0" i="0" u="none" strike="noStrike" cap="none" normalizeH="0" baseline="0" dirty="0" err="1" smtClean="0">
                          <a:ln>
                            <a:noFill/>
                          </a:ln>
                          <a:solidFill>
                            <a:schemeClr val="tx1"/>
                          </a:solidFill>
                          <a:effectLst/>
                          <a:latin typeface="Calibri" pitchFamily="34" charset="0"/>
                          <a:cs typeface="Times New Roman" pitchFamily="18" charset="0"/>
                        </a:rPr>
                        <a:t>παλινδροµικής</a:t>
                      </a:r>
                      <a:r>
                        <a:rPr kumimoji="0" lang="el-GR" sz="1200" b="0" i="0" u="none" strike="noStrike" cap="none" normalizeH="0" baseline="0" dirty="0" smtClean="0">
                          <a:ln>
                            <a:noFill/>
                          </a:ln>
                          <a:solidFill>
                            <a:schemeClr val="tx1"/>
                          </a:solidFill>
                          <a:effectLst/>
                          <a:latin typeface="Calibri" pitchFamily="34" charset="0"/>
                          <a:cs typeface="Times New Roman" pitchFamily="18" charset="0"/>
                        </a:rPr>
                        <a:t> χτένας ή οδοντοφόρων αλυσίδων.</a:t>
                      </a:r>
                      <a:endParaRPr kumimoji="0" lang="el-G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951</TotalTime>
  <Words>1857</Words>
  <Application>Microsoft Office PowerPoint</Application>
  <PresentationFormat>Προβολή στην οθόνη (4:3)</PresentationFormat>
  <Paragraphs>308</Paragraphs>
  <Slides>40</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40</vt:i4>
      </vt:variant>
    </vt:vector>
  </HeadingPairs>
  <TitlesOfParts>
    <vt:vector size="44" baseType="lpstr">
      <vt:lpstr>Arial</vt:lpstr>
      <vt:lpstr>Calibri</vt:lpstr>
      <vt:lpstr>Times New Roman</vt: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rafaella papadaki</cp:lastModifiedBy>
  <cp:revision>108</cp:revision>
  <dcterms:created xsi:type="dcterms:W3CDTF">2012-01-30T12:14:24Z</dcterms:created>
  <dcterms:modified xsi:type="dcterms:W3CDTF">2012-12-01T07:55:35Z</dcterms:modified>
</cp:coreProperties>
</file>